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6" r:id="rId5"/>
    <p:sldId id="463" r:id="rId6"/>
    <p:sldId id="470" r:id="rId7"/>
    <p:sldId id="265" r:id="rId8"/>
    <p:sldId id="459" r:id="rId9"/>
    <p:sldId id="264" r:id="rId10"/>
    <p:sldId id="460" r:id="rId11"/>
    <p:sldId id="466" r:id="rId12"/>
    <p:sldId id="465" r:id="rId13"/>
    <p:sldId id="467" r:id="rId14"/>
    <p:sldId id="468" r:id="rId15"/>
    <p:sldId id="462" r:id="rId16"/>
    <p:sldId id="469" r:id="rId17"/>
    <p:sldId id="454" r:id="rId18"/>
    <p:sldId id="456" r:id="rId19"/>
    <p:sldId id="461" r:id="rId20"/>
    <p:sldId id="457" r:id="rId21"/>
    <p:sldId id="276" r:id="rId22"/>
    <p:sldId id="453" r:id="rId23"/>
    <p:sldId id="452" r:id="rId2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3923" autoAdjust="0"/>
  </p:normalViewPr>
  <p:slideViewPr>
    <p:cSldViewPr snapToGrid="0">
      <p:cViewPr varScale="1">
        <p:scale>
          <a:sx n="68" d="100"/>
          <a:sy n="68" d="100"/>
        </p:scale>
        <p:origin x="612" y="6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8BFCF-78C5-4075-86B1-C75113600C3E}" type="datetimeFigureOut">
              <a:rPr lang="en-GB" smtClean="0"/>
              <a:t>29/04/2020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74E802-6BD4-4367-ACA5-BA87FBD9E2A8}" type="slidenum">
              <a:rPr lang="en-GB" smtClean="0"/>
              <a:t>‹#›</a:t>
            </a:fld>
            <a:endParaRPr lang="en-GB"/>
          </a:p>
        </p:txBody>
      </p:sp>
    </p:spTree>
    <p:extLst>
      <p:ext uri="{BB962C8B-B14F-4D97-AF65-F5344CB8AC3E}">
        <p14:creationId xmlns:p14="http://schemas.microsoft.com/office/powerpoint/2010/main" val="3962644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74E802-6BD4-4367-ACA5-BA87FBD9E2A8}" type="slidenum">
              <a:rPr lang="en-GB" smtClean="0"/>
              <a:t>2</a:t>
            </a:fld>
            <a:endParaRPr lang="en-GB"/>
          </a:p>
        </p:txBody>
      </p:sp>
    </p:spTree>
    <p:extLst>
      <p:ext uri="{BB962C8B-B14F-4D97-AF65-F5344CB8AC3E}">
        <p14:creationId xmlns:p14="http://schemas.microsoft.com/office/powerpoint/2010/main" val="2069159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74E802-6BD4-4367-ACA5-BA87FBD9E2A8}" type="slidenum">
              <a:rPr lang="en-GB" smtClean="0"/>
              <a:t>12</a:t>
            </a:fld>
            <a:endParaRPr lang="en-GB"/>
          </a:p>
        </p:txBody>
      </p:sp>
    </p:spTree>
    <p:extLst>
      <p:ext uri="{BB962C8B-B14F-4D97-AF65-F5344CB8AC3E}">
        <p14:creationId xmlns:p14="http://schemas.microsoft.com/office/powerpoint/2010/main" val="1488349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have a well-being bingo handout for this to go out as a resource. Fun way for the family to check they have used there time to stay well. </a:t>
            </a:r>
          </a:p>
        </p:txBody>
      </p:sp>
      <p:sp>
        <p:nvSpPr>
          <p:cNvPr id="4" name="Slide Number Placeholder 3"/>
          <p:cNvSpPr>
            <a:spLocks noGrp="1"/>
          </p:cNvSpPr>
          <p:nvPr>
            <p:ph type="sldNum" sz="quarter" idx="5"/>
          </p:nvPr>
        </p:nvSpPr>
        <p:spPr/>
        <p:txBody>
          <a:bodyPr/>
          <a:lstStyle/>
          <a:p>
            <a:fld id="{0D74E802-6BD4-4367-ACA5-BA87FBD9E2A8}" type="slidenum">
              <a:rPr lang="en-GB" smtClean="0"/>
              <a:t>13</a:t>
            </a:fld>
            <a:endParaRPr lang="en-GB"/>
          </a:p>
        </p:txBody>
      </p:sp>
    </p:spTree>
    <p:extLst>
      <p:ext uri="{BB962C8B-B14F-4D97-AF65-F5344CB8AC3E}">
        <p14:creationId xmlns:p14="http://schemas.microsoft.com/office/powerpoint/2010/main" val="3719150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49327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74E802-6BD4-4367-ACA5-BA87FBD9E2A8}" type="slidenum">
              <a:rPr lang="en-GB" smtClean="0"/>
              <a:t>3</a:t>
            </a:fld>
            <a:endParaRPr lang="en-GB"/>
          </a:p>
        </p:txBody>
      </p:sp>
    </p:spTree>
    <p:extLst>
      <p:ext uri="{BB962C8B-B14F-4D97-AF65-F5344CB8AC3E}">
        <p14:creationId xmlns:p14="http://schemas.microsoft.com/office/powerpoint/2010/main" val="2858328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Kay to conducted. Banners at the bottom of the screen. </a:t>
            </a:r>
          </a:p>
        </p:txBody>
      </p:sp>
      <p:sp>
        <p:nvSpPr>
          <p:cNvPr id="4" name="Slide Number Placeholder 3"/>
          <p:cNvSpPr>
            <a:spLocks noGrp="1"/>
          </p:cNvSpPr>
          <p:nvPr>
            <p:ph type="sldNum" sz="quarter" idx="5"/>
          </p:nvPr>
        </p:nvSpPr>
        <p:spPr/>
        <p:txBody>
          <a:bodyPr/>
          <a:lstStyle/>
          <a:p>
            <a:fld id="{0D74E802-6BD4-4367-ACA5-BA87FBD9E2A8}" type="slidenum">
              <a:rPr lang="en-GB" smtClean="0"/>
              <a:t>4</a:t>
            </a:fld>
            <a:endParaRPr lang="en-GB"/>
          </a:p>
        </p:txBody>
      </p:sp>
    </p:spTree>
    <p:extLst>
      <p:ext uri="{BB962C8B-B14F-4D97-AF65-F5344CB8AC3E}">
        <p14:creationId xmlns:p14="http://schemas.microsoft.com/office/powerpoint/2010/main" val="2123705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Omar to talk about the benefits of exercise and why ‘Healthy body=Healthy mind!!’</a:t>
            </a:r>
          </a:p>
        </p:txBody>
      </p:sp>
      <p:sp>
        <p:nvSpPr>
          <p:cNvPr id="4" name="Slide Number Placeholder 3"/>
          <p:cNvSpPr>
            <a:spLocks noGrp="1"/>
          </p:cNvSpPr>
          <p:nvPr>
            <p:ph type="sldNum" sz="quarter" idx="5"/>
          </p:nvPr>
        </p:nvSpPr>
        <p:spPr/>
        <p:txBody>
          <a:bodyPr/>
          <a:lstStyle/>
          <a:p>
            <a:fld id="{0D74E802-6BD4-4367-ACA5-BA87FBD9E2A8}" type="slidenum">
              <a:rPr lang="en-GB" smtClean="0"/>
              <a:t>5</a:t>
            </a:fld>
            <a:endParaRPr lang="en-GB"/>
          </a:p>
        </p:txBody>
      </p:sp>
    </p:spTree>
    <p:extLst>
      <p:ext uri="{BB962C8B-B14F-4D97-AF65-F5344CB8AC3E}">
        <p14:creationId xmlns:p14="http://schemas.microsoft.com/office/powerpoint/2010/main" val="702401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Omar can you speak about how you put exercise into your daily routine and how beneficial it is to you?!</a:t>
            </a:r>
          </a:p>
          <a:p>
            <a:r>
              <a:rPr lang="en-GB" dirty="0"/>
              <a:t>Group work outs with other players/friends? Connecting with people as exercising. </a:t>
            </a:r>
          </a:p>
          <a:p>
            <a:r>
              <a:rPr lang="en-GB" dirty="0"/>
              <a:t>Do your family get involved in your routine? </a:t>
            </a:r>
          </a:p>
        </p:txBody>
      </p:sp>
      <p:sp>
        <p:nvSpPr>
          <p:cNvPr id="4" name="Slide Number Placeholder 3"/>
          <p:cNvSpPr>
            <a:spLocks noGrp="1"/>
          </p:cNvSpPr>
          <p:nvPr>
            <p:ph type="sldNum" sz="quarter" idx="5"/>
          </p:nvPr>
        </p:nvSpPr>
        <p:spPr/>
        <p:txBody>
          <a:bodyPr/>
          <a:lstStyle/>
          <a:p>
            <a:fld id="{0D74E802-6BD4-4367-ACA5-BA87FBD9E2A8}" type="slidenum">
              <a:rPr lang="en-GB" smtClean="0"/>
              <a:t>6</a:t>
            </a:fld>
            <a:endParaRPr lang="en-GB"/>
          </a:p>
        </p:txBody>
      </p:sp>
    </p:spTree>
    <p:extLst>
      <p:ext uri="{BB962C8B-B14F-4D97-AF65-F5344CB8AC3E}">
        <p14:creationId xmlns:p14="http://schemas.microsoft.com/office/powerpoint/2010/main" val="3163136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Ryan to ask all how we are using are down time to relax during a difficult period such as this. </a:t>
            </a:r>
          </a:p>
          <a:p>
            <a:r>
              <a:rPr lang="en-GB" dirty="0"/>
              <a:t>Ask Kay how parents main objective during this time isn’t how much school work you are able to email the teacher, but keeping are children safe and well and using this time to bond and share, to play and be a family in whatever dynamic that may come in. </a:t>
            </a:r>
          </a:p>
          <a:p>
            <a:r>
              <a:rPr lang="en-GB" dirty="0"/>
              <a:t>Can Kay talk through a simple technique of how to talk about feeling with your children, or activities that can do this without talking about it. </a:t>
            </a:r>
          </a:p>
          <a:p>
            <a:r>
              <a:rPr lang="en-GB" dirty="0"/>
              <a:t>How parents are the role models of building resilience in children, it is not always an innate trait it is in fact learnt. </a:t>
            </a:r>
          </a:p>
        </p:txBody>
      </p:sp>
      <p:sp>
        <p:nvSpPr>
          <p:cNvPr id="4" name="Slide Number Placeholder 3"/>
          <p:cNvSpPr>
            <a:spLocks noGrp="1"/>
          </p:cNvSpPr>
          <p:nvPr>
            <p:ph type="sldNum" sz="quarter" idx="5"/>
          </p:nvPr>
        </p:nvSpPr>
        <p:spPr/>
        <p:txBody>
          <a:bodyPr/>
          <a:lstStyle/>
          <a:p>
            <a:fld id="{0D74E802-6BD4-4367-ACA5-BA87FBD9E2A8}" type="slidenum">
              <a:rPr lang="en-GB" smtClean="0"/>
              <a:t>7</a:t>
            </a:fld>
            <a:endParaRPr lang="en-GB"/>
          </a:p>
        </p:txBody>
      </p:sp>
    </p:spTree>
    <p:extLst>
      <p:ext uri="{BB962C8B-B14F-4D97-AF65-F5344CB8AC3E}">
        <p14:creationId xmlns:p14="http://schemas.microsoft.com/office/powerpoint/2010/main" val="4002884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Kay and Sophie to talk through the feelings of stress and anxiety and how to use the techniques that follow. </a:t>
            </a:r>
          </a:p>
          <a:p>
            <a:r>
              <a:rPr lang="en-GB" dirty="0"/>
              <a:t>Stress is normal but how we recover from a stressor, using techniques and use of mindset, is the difference between becoming overwhelmed or having the ability to refocus and deal with said stressor.</a:t>
            </a:r>
          </a:p>
        </p:txBody>
      </p:sp>
      <p:sp>
        <p:nvSpPr>
          <p:cNvPr id="4" name="Slide Number Placeholder 3"/>
          <p:cNvSpPr>
            <a:spLocks noGrp="1"/>
          </p:cNvSpPr>
          <p:nvPr>
            <p:ph type="sldNum" sz="quarter" idx="5"/>
          </p:nvPr>
        </p:nvSpPr>
        <p:spPr/>
        <p:txBody>
          <a:bodyPr/>
          <a:lstStyle/>
          <a:p>
            <a:fld id="{0D74E802-6BD4-4367-ACA5-BA87FBD9E2A8}" type="slidenum">
              <a:rPr lang="en-GB" smtClean="0"/>
              <a:t>8</a:t>
            </a:fld>
            <a:endParaRPr lang="en-GB"/>
          </a:p>
        </p:txBody>
      </p:sp>
    </p:spTree>
    <p:extLst>
      <p:ext uri="{BB962C8B-B14F-4D97-AF65-F5344CB8AC3E}">
        <p14:creationId xmlns:p14="http://schemas.microsoft.com/office/powerpoint/2010/main" val="1680756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Simple techniques if need to calm breathing and relax when feeling overwhelmed. </a:t>
            </a:r>
          </a:p>
          <a:p>
            <a:r>
              <a:rPr lang="en-GB" dirty="0"/>
              <a:t>By </a:t>
            </a:r>
            <a:r>
              <a:rPr lang="en-GB" dirty="0" err="1"/>
              <a:t>stabalising</a:t>
            </a:r>
            <a:r>
              <a:rPr lang="en-GB" dirty="0"/>
              <a:t> your breathing, it lowers your heart rate, blood pressure drops or stabilises, and in turn your muscles relax. </a:t>
            </a:r>
          </a:p>
        </p:txBody>
      </p:sp>
      <p:sp>
        <p:nvSpPr>
          <p:cNvPr id="4" name="Slide Number Placeholder 3"/>
          <p:cNvSpPr>
            <a:spLocks noGrp="1"/>
          </p:cNvSpPr>
          <p:nvPr>
            <p:ph type="sldNum" sz="quarter" idx="5"/>
          </p:nvPr>
        </p:nvSpPr>
        <p:spPr/>
        <p:txBody>
          <a:bodyPr/>
          <a:lstStyle/>
          <a:p>
            <a:fld id="{0D74E802-6BD4-4367-ACA5-BA87FBD9E2A8}" type="slidenum">
              <a:rPr lang="en-GB" smtClean="0"/>
              <a:t>9</a:t>
            </a:fld>
            <a:endParaRPr lang="en-GB"/>
          </a:p>
        </p:txBody>
      </p:sp>
    </p:spTree>
    <p:extLst>
      <p:ext uri="{BB962C8B-B14F-4D97-AF65-F5344CB8AC3E}">
        <p14:creationId xmlns:p14="http://schemas.microsoft.com/office/powerpoint/2010/main" val="1532222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stop a panic attack this is a good grounding technique</a:t>
            </a:r>
          </a:p>
        </p:txBody>
      </p:sp>
      <p:sp>
        <p:nvSpPr>
          <p:cNvPr id="4" name="Slide Number Placeholder 3"/>
          <p:cNvSpPr>
            <a:spLocks noGrp="1"/>
          </p:cNvSpPr>
          <p:nvPr>
            <p:ph type="sldNum" sz="quarter" idx="5"/>
          </p:nvPr>
        </p:nvSpPr>
        <p:spPr/>
        <p:txBody>
          <a:bodyPr/>
          <a:lstStyle/>
          <a:p>
            <a:fld id="{0D74E802-6BD4-4367-ACA5-BA87FBD9E2A8}" type="slidenum">
              <a:rPr lang="en-GB" smtClean="0"/>
              <a:t>11</a:t>
            </a:fld>
            <a:endParaRPr lang="en-GB"/>
          </a:p>
        </p:txBody>
      </p:sp>
    </p:spTree>
    <p:extLst>
      <p:ext uri="{BB962C8B-B14F-4D97-AF65-F5344CB8AC3E}">
        <p14:creationId xmlns:p14="http://schemas.microsoft.com/office/powerpoint/2010/main" val="3277673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29/04/2020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29/04/2020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29/04/2020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29/04/2020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samaritans.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mind.org.u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nopanic.org.uk/" TargetMode="External"/><Relationship Id="rId2" Type="http://schemas.openxmlformats.org/officeDocument/2006/relationships/hyperlink" Target="http://www.anxietyuk.org.uk/" TargetMode="External"/><Relationship Id="rId1" Type="http://schemas.openxmlformats.org/officeDocument/2006/relationships/slideLayout" Target="../slideLayouts/slideLayout2.xml"/><Relationship Id="rId5" Type="http://schemas.openxmlformats.org/officeDocument/2006/relationships/hyperlink" Target="http://www.pandasfoundation.org.uk/" TargetMode="External"/><Relationship Id="rId4" Type="http://schemas.openxmlformats.org/officeDocument/2006/relationships/hyperlink" Target="http://www.depressionuk.or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happyhealthyapp.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hyperlink" Target="http://www.headspace.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bigwhitewall.com/" TargetMode="External"/><Relationship Id="rId7" Type="http://schemas.openxmlformats.org/officeDocument/2006/relationships/hyperlink" Target="http://www.moodpanda.com/" TargetMode="External"/><Relationship Id="rId2" Type="http://schemas.openxmlformats.org/officeDocument/2006/relationships/hyperlink" Target="http://www.moodgym.anu.edu.au/" TargetMode="External"/><Relationship Id="rId1" Type="http://schemas.openxmlformats.org/officeDocument/2006/relationships/slideLayout" Target="../slideLayouts/slideLayout2.xml"/><Relationship Id="rId6" Type="http://schemas.openxmlformats.org/officeDocument/2006/relationships/hyperlink" Target="http://www.sleepio.com/" TargetMode="External"/><Relationship Id="rId5" Type="http://schemas.openxmlformats.org/officeDocument/2006/relationships/hyperlink" Target="http://fearfighter.cbtprogram.com/" TargetMode="External"/><Relationship Id="rId4" Type="http://schemas.openxmlformats.org/officeDocument/2006/relationships/hyperlink" Target="http://www.elefriends.org.uk/"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s://www.nhs.uk/apps-library/equoo-emotional-fitness-game/" TargetMode="External"/><Relationship Id="rId3" Type="http://schemas.openxmlformats.org/officeDocument/2006/relationships/image" Target="../media/image11.jpeg"/><Relationship Id="rId7" Type="http://schemas.openxmlformats.org/officeDocument/2006/relationships/image" Target="../media/image13.png"/><Relationship Id="rId12" Type="http://schemas.openxmlformats.org/officeDocument/2006/relationships/image" Target="../media/image16.jpeg"/><Relationship Id="rId2" Type="http://schemas.openxmlformats.org/officeDocument/2006/relationships/hyperlink" Target="https://www.nhs.uk/apps-library/catch-it/" TargetMode="External"/><Relationship Id="rId1" Type="http://schemas.openxmlformats.org/officeDocument/2006/relationships/slideLayout" Target="../slideLayouts/slideLayout2.xml"/><Relationship Id="rId6" Type="http://schemas.openxmlformats.org/officeDocument/2006/relationships/hyperlink" Target="https://www.nhs.uk/apps-library/chill-panda/" TargetMode="External"/><Relationship Id="rId11" Type="http://schemas.openxmlformats.org/officeDocument/2006/relationships/hyperlink" Target="https://www.nhs.uk/apps-library/meetwo/" TargetMode="External"/><Relationship Id="rId5" Type="http://schemas.openxmlformats.org/officeDocument/2006/relationships/image" Target="../media/image12.png"/><Relationship Id="rId10" Type="http://schemas.openxmlformats.org/officeDocument/2006/relationships/image" Target="../media/image15.jpeg"/><Relationship Id="rId4" Type="http://schemas.openxmlformats.org/officeDocument/2006/relationships/hyperlink" Target="https://www.nhs.uk/apps-library/calm-harm/" TargetMode="External"/><Relationship Id="rId9" Type="http://schemas.openxmlformats.org/officeDocument/2006/relationships/hyperlink" Target="https://www.nhs.uk/apps-library/distract/" TargetMode="External"/><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0.png"/><Relationship Id="rId2" Type="http://schemas.openxmlformats.org/officeDocument/2006/relationships/hyperlink" Target="https://www.nhs.uk/apps-library/stress-anxiety-companion/" TargetMode="External"/><Relationship Id="rId1" Type="http://schemas.openxmlformats.org/officeDocument/2006/relationships/slideLayout" Target="../slideLayouts/slideLayout2.xml"/><Relationship Id="rId6" Type="http://schemas.openxmlformats.org/officeDocument/2006/relationships/hyperlink" Target="https://www.nhs.uk/apps-library/my-possible-self/" TargetMode="External"/><Relationship Id="rId5" Type="http://schemas.openxmlformats.org/officeDocument/2006/relationships/image" Target="../media/image19.png"/><Relationship Id="rId4" Type="http://schemas.openxmlformats.org/officeDocument/2006/relationships/hyperlink" Target="https://www.nhs.uk/apps-library/silvercloud/"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positive mental health">
            <a:extLst>
              <a:ext uri="{FF2B5EF4-FFF2-40B4-BE49-F238E27FC236}">
                <a16:creationId xmlns:a16="http://schemas.microsoft.com/office/drawing/2014/main" id="{5DB7E34C-E0FC-4BEB-B929-33076B43C6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1489" y="174487"/>
            <a:ext cx="7169341" cy="40148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positive mental health">
            <a:extLst>
              <a:ext uri="{FF2B5EF4-FFF2-40B4-BE49-F238E27FC236}">
                <a16:creationId xmlns:a16="http://schemas.microsoft.com/office/drawing/2014/main" id="{2B9BC8F0-B1B9-4594-A099-DEFE7D309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93" y="2539015"/>
            <a:ext cx="3919415" cy="39194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Image result for positive mental health">
            <a:extLst>
              <a:ext uri="{FF2B5EF4-FFF2-40B4-BE49-F238E27FC236}">
                <a16:creationId xmlns:a16="http://schemas.microsoft.com/office/drawing/2014/main" id="{78CF877F-11E7-4072-8A01-E369A2E524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4517" y="4450707"/>
            <a:ext cx="4046313" cy="2265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B1CE1FD-7506-4068-A3E1-C82CB233FC9F}"/>
              </a:ext>
            </a:extLst>
          </p:cNvPr>
          <p:cNvSpPr>
            <a:spLocks noGrp="1"/>
          </p:cNvSpPr>
          <p:nvPr>
            <p:ph type="title"/>
          </p:nvPr>
        </p:nvSpPr>
        <p:spPr>
          <a:xfrm>
            <a:off x="5035192" y="322922"/>
            <a:ext cx="6237849" cy="1325563"/>
          </a:xfrm>
        </p:spPr>
        <p:txBody>
          <a:bodyPr>
            <a:normAutofit/>
          </a:bodyPr>
          <a:lstStyle/>
          <a:p>
            <a:r>
              <a:rPr lang="en-GB" sz="4800" b="1" u="sng" dirty="0">
                <a:solidFill>
                  <a:schemeClr val="bg1"/>
                </a:solidFill>
              </a:rPr>
              <a:t>Traffic light technique </a:t>
            </a:r>
            <a:r>
              <a:rPr lang="en-GB" dirty="0"/>
              <a:t> </a:t>
            </a:r>
          </a:p>
        </p:txBody>
      </p:sp>
      <p:pic>
        <p:nvPicPr>
          <p:cNvPr id="2050" name="Picture 2">
            <a:extLst>
              <a:ext uri="{FF2B5EF4-FFF2-40B4-BE49-F238E27FC236}">
                <a16:creationId xmlns:a16="http://schemas.microsoft.com/office/drawing/2014/main" id="{464E2678-21BD-4216-A7CE-38AB2F2BAB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0385" y="1758303"/>
            <a:ext cx="2206942" cy="40679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DF11853-15BF-4B41-BEDF-E742507BFB99}"/>
              </a:ext>
            </a:extLst>
          </p:cNvPr>
          <p:cNvSpPr txBox="1"/>
          <p:nvPr/>
        </p:nvSpPr>
        <p:spPr>
          <a:xfrm>
            <a:off x="994632" y="2402323"/>
            <a:ext cx="1195753" cy="3046988"/>
          </a:xfrm>
          <a:prstGeom prst="rect">
            <a:avLst/>
          </a:prstGeom>
          <a:noFill/>
        </p:spPr>
        <p:txBody>
          <a:bodyPr wrap="square" rtlCol="0">
            <a:spAutoFit/>
          </a:bodyPr>
          <a:lstStyle/>
          <a:p>
            <a:r>
              <a:rPr lang="en-GB" sz="2400" dirty="0">
                <a:solidFill>
                  <a:srgbClr val="FF0000"/>
                </a:solidFill>
              </a:rPr>
              <a:t>Red</a:t>
            </a:r>
          </a:p>
          <a:p>
            <a:r>
              <a:rPr lang="en-GB" sz="2400" dirty="0">
                <a:solidFill>
                  <a:schemeClr val="bg1"/>
                </a:solidFill>
              </a:rPr>
              <a:t>Stop</a:t>
            </a:r>
          </a:p>
          <a:p>
            <a:endParaRPr lang="en-GB" sz="2400" dirty="0">
              <a:solidFill>
                <a:schemeClr val="bg1"/>
              </a:solidFill>
            </a:endParaRPr>
          </a:p>
          <a:p>
            <a:r>
              <a:rPr lang="en-GB" sz="2400" dirty="0">
                <a:solidFill>
                  <a:schemeClr val="accent2"/>
                </a:solidFill>
              </a:rPr>
              <a:t>Amber</a:t>
            </a:r>
            <a:r>
              <a:rPr lang="en-GB" sz="2400" dirty="0">
                <a:solidFill>
                  <a:schemeClr val="bg1"/>
                </a:solidFill>
              </a:rPr>
              <a:t> </a:t>
            </a:r>
          </a:p>
          <a:p>
            <a:r>
              <a:rPr lang="en-GB" sz="2400" dirty="0">
                <a:solidFill>
                  <a:schemeClr val="bg1"/>
                </a:solidFill>
              </a:rPr>
              <a:t>Wait</a:t>
            </a:r>
          </a:p>
          <a:p>
            <a:endParaRPr lang="en-GB" sz="2400" dirty="0">
              <a:solidFill>
                <a:schemeClr val="bg1"/>
              </a:solidFill>
            </a:endParaRPr>
          </a:p>
          <a:p>
            <a:r>
              <a:rPr lang="en-GB" sz="2400" dirty="0">
                <a:solidFill>
                  <a:srgbClr val="00B050"/>
                </a:solidFill>
              </a:rPr>
              <a:t>Green</a:t>
            </a:r>
            <a:r>
              <a:rPr lang="en-GB" sz="2400" dirty="0">
                <a:solidFill>
                  <a:schemeClr val="bg1"/>
                </a:solidFill>
              </a:rPr>
              <a:t> </a:t>
            </a:r>
          </a:p>
          <a:p>
            <a:r>
              <a:rPr lang="en-GB" sz="2400" dirty="0">
                <a:solidFill>
                  <a:schemeClr val="bg1"/>
                </a:solidFill>
              </a:rPr>
              <a:t>Go</a:t>
            </a:r>
          </a:p>
        </p:txBody>
      </p:sp>
      <p:sp>
        <p:nvSpPr>
          <p:cNvPr id="6" name="TextBox 5">
            <a:extLst>
              <a:ext uri="{FF2B5EF4-FFF2-40B4-BE49-F238E27FC236}">
                <a16:creationId xmlns:a16="http://schemas.microsoft.com/office/drawing/2014/main" id="{A961357C-7BA6-432B-9E53-E30859B070E1}"/>
              </a:ext>
            </a:extLst>
          </p:cNvPr>
          <p:cNvSpPr txBox="1"/>
          <p:nvPr/>
        </p:nvSpPr>
        <p:spPr>
          <a:xfrm>
            <a:off x="5035192" y="2217657"/>
            <a:ext cx="6672518" cy="3416320"/>
          </a:xfrm>
          <a:prstGeom prst="rect">
            <a:avLst/>
          </a:prstGeom>
          <a:noFill/>
        </p:spPr>
        <p:txBody>
          <a:bodyPr wrap="square" rtlCol="0">
            <a:spAutoFit/>
          </a:bodyPr>
          <a:lstStyle/>
          <a:p>
            <a:r>
              <a:rPr lang="en-GB" sz="2400" dirty="0">
                <a:solidFill>
                  <a:schemeClr val="bg1"/>
                </a:solidFill>
              </a:rPr>
              <a:t>Focus on slow breathing (</a:t>
            </a:r>
            <a:r>
              <a:rPr lang="en-GB" sz="2400" dirty="0" err="1">
                <a:solidFill>
                  <a:schemeClr val="bg1"/>
                </a:solidFill>
              </a:rPr>
              <a:t>utalise</a:t>
            </a:r>
            <a:r>
              <a:rPr lang="en-GB" sz="2400" dirty="0">
                <a:solidFill>
                  <a:schemeClr val="bg1"/>
                </a:solidFill>
              </a:rPr>
              <a:t> the box technique). Notice what you are thinking, feeling and doing. </a:t>
            </a:r>
          </a:p>
          <a:p>
            <a:endParaRPr lang="en-GB" sz="2400" dirty="0">
              <a:solidFill>
                <a:schemeClr val="bg1"/>
              </a:solidFill>
            </a:endParaRPr>
          </a:p>
          <a:p>
            <a:r>
              <a:rPr lang="en-GB" sz="2400" dirty="0">
                <a:solidFill>
                  <a:schemeClr val="bg1"/>
                </a:solidFill>
              </a:rPr>
              <a:t>Don’t try to control your worries………let them be there and realise they will not harm you.</a:t>
            </a:r>
          </a:p>
          <a:p>
            <a:endParaRPr lang="en-GB" sz="2400" dirty="0">
              <a:solidFill>
                <a:schemeClr val="bg1"/>
              </a:solidFill>
            </a:endParaRPr>
          </a:p>
          <a:p>
            <a:r>
              <a:rPr lang="en-GB" sz="2400" dirty="0">
                <a:solidFill>
                  <a:schemeClr val="bg1"/>
                </a:solidFill>
              </a:rPr>
              <a:t>Watch the feeling go by imagining it drifting away from you. Focus on a small task in front of you and what you can control rite now. </a:t>
            </a:r>
          </a:p>
        </p:txBody>
      </p:sp>
    </p:spTree>
    <p:extLst>
      <p:ext uri="{BB962C8B-B14F-4D97-AF65-F5344CB8AC3E}">
        <p14:creationId xmlns:p14="http://schemas.microsoft.com/office/powerpoint/2010/main" val="1060674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B1CE1FD-7506-4068-A3E1-C82CB233FC9F}"/>
              </a:ext>
            </a:extLst>
          </p:cNvPr>
          <p:cNvSpPr>
            <a:spLocks noGrp="1"/>
          </p:cNvSpPr>
          <p:nvPr>
            <p:ph type="title"/>
          </p:nvPr>
        </p:nvSpPr>
        <p:spPr>
          <a:xfrm>
            <a:off x="3319975" y="280719"/>
            <a:ext cx="6879102" cy="1325563"/>
          </a:xfrm>
        </p:spPr>
        <p:txBody>
          <a:bodyPr>
            <a:normAutofit/>
          </a:bodyPr>
          <a:lstStyle/>
          <a:p>
            <a:r>
              <a:rPr lang="en-GB" b="1" u="sng" dirty="0">
                <a:solidFill>
                  <a:schemeClr val="bg1"/>
                </a:solidFill>
              </a:rPr>
              <a:t>5 Senses Grounding exercise </a:t>
            </a:r>
          </a:p>
        </p:txBody>
      </p:sp>
      <p:sp>
        <p:nvSpPr>
          <p:cNvPr id="3" name="Content Placeholder 2">
            <a:extLst>
              <a:ext uri="{FF2B5EF4-FFF2-40B4-BE49-F238E27FC236}">
                <a16:creationId xmlns:a16="http://schemas.microsoft.com/office/drawing/2014/main" id="{C2B2A258-9CED-4F7B-9F9B-BF7861CB6DB9}"/>
              </a:ext>
            </a:extLst>
          </p:cNvPr>
          <p:cNvSpPr>
            <a:spLocks noGrp="1"/>
          </p:cNvSpPr>
          <p:nvPr>
            <p:ph idx="1"/>
          </p:nvPr>
        </p:nvSpPr>
        <p:spPr>
          <a:xfrm>
            <a:off x="6380871" y="1912131"/>
            <a:ext cx="5084298" cy="4351338"/>
          </a:xfrm>
        </p:spPr>
        <p:txBody>
          <a:bodyPr>
            <a:normAutofit lnSpcReduction="10000"/>
          </a:bodyPr>
          <a:lstStyle/>
          <a:p>
            <a:r>
              <a:rPr lang="en-GB" dirty="0">
                <a:solidFill>
                  <a:schemeClr val="bg1"/>
                </a:solidFill>
              </a:rPr>
              <a:t>5 Things that you can SEE</a:t>
            </a:r>
          </a:p>
          <a:p>
            <a:endParaRPr lang="en-GB" dirty="0">
              <a:solidFill>
                <a:schemeClr val="bg1"/>
              </a:solidFill>
            </a:endParaRPr>
          </a:p>
          <a:p>
            <a:r>
              <a:rPr lang="en-GB" dirty="0">
                <a:solidFill>
                  <a:schemeClr val="bg1"/>
                </a:solidFill>
              </a:rPr>
              <a:t>4 things you can FEEL</a:t>
            </a:r>
          </a:p>
          <a:p>
            <a:endParaRPr lang="en-GB" dirty="0">
              <a:solidFill>
                <a:schemeClr val="bg1"/>
              </a:solidFill>
            </a:endParaRPr>
          </a:p>
          <a:p>
            <a:r>
              <a:rPr lang="en-GB" dirty="0">
                <a:solidFill>
                  <a:schemeClr val="bg1"/>
                </a:solidFill>
              </a:rPr>
              <a:t>3 things you can HEAR</a:t>
            </a:r>
          </a:p>
          <a:p>
            <a:endParaRPr lang="en-GB" dirty="0">
              <a:solidFill>
                <a:schemeClr val="bg1"/>
              </a:solidFill>
            </a:endParaRPr>
          </a:p>
          <a:p>
            <a:r>
              <a:rPr lang="en-GB" dirty="0">
                <a:solidFill>
                  <a:schemeClr val="bg1"/>
                </a:solidFill>
              </a:rPr>
              <a:t>2 things you can SMELL</a:t>
            </a:r>
          </a:p>
          <a:p>
            <a:endParaRPr lang="en-GB" dirty="0">
              <a:solidFill>
                <a:schemeClr val="bg1"/>
              </a:solidFill>
            </a:endParaRPr>
          </a:p>
          <a:p>
            <a:r>
              <a:rPr lang="en-GB" dirty="0">
                <a:solidFill>
                  <a:schemeClr val="bg1"/>
                </a:solidFill>
              </a:rPr>
              <a:t>1 thing you can TASTE</a:t>
            </a:r>
          </a:p>
        </p:txBody>
      </p:sp>
      <p:pic>
        <p:nvPicPr>
          <p:cNvPr id="4098" name="Picture 2">
            <a:extLst>
              <a:ext uri="{FF2B5EF4-FFF2-40B4-BE49-F238E27FC236}">
                <a16:creationId xmlns:a16="http://schemas.microsoft.com/office/drawing/2014/main" id="{94DC72B7-520D-45DD-A52F-B6F75F1AD0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238" y="2421915"/>
            <a:ext cx="4714249" cy="3331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307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34D66-BC78-407B-9393-897AEBB2D5A5}"/>
              </a:ext>
            </a:extLst>
          </p:cNvPr>
          <p:cNvSpPr>
            <a:spLocks noGrp="1"/>
          </p:cNvSpPr>
          <p:nvPr>
            <p:ph type="title"/>
          </p:nvPr>
        </p:nvSpPr>
        <p:spPr>
          <a:xfrm>
            <a:off x="3131234" y="617708"/>
            <a:ext cx="6688015" cy="1325563"/>
          </a:xfrm>
        </p:spPr>
        <p:txBody>
          <a:bodyPr>
            <a:normAutofit/>
          </a:bodyPr>
          <a:lstStyle/>
          <a:p>
            <a:r>
              <a:rPr lang="en-GB" sz="5400" b="1" u="sng" dirty="0">
                <a:solidFill>
                  <a:schemeClr val="bg1"/>
                </a:solidFill>
              </a:rPr>
              <a:t>Adjust your focus </a:t>
            </a:r>
          </a:p>
        </p:txBody>
      </p:sp>
      <p:sp>
        <p:nvSpPr>
          <p:cNvPr id="3" name="Content Placeholder 2">
            <a:extLst>
              <a:ext uri="{FF2B5EF4-FFF2-40B4-BE49-F238E27FC236}">
                <a16:creationId xmlns:a16="http://schemas.microsoft.com/office/drawing/2014/main" id="{34A7CB86-6FAC-45E9-80AB-6694FA35AD21}"/>
              </a:ext>
            </a:extLst>
          </p:cNvPr>
          <p:cNvSpPr>
            <a:spLocks noGrp="1"/>
          </p:cNvSpPr>
          <p:nvPr>
            <p:ph idx="1"/>
          </p:nvPr>
        </p:nvSpPr>
        <p:spPr>
          <a:xfrm>
            <a:off x="1879209" y="2577000"/>
            <a:ext cx="9754772" cy="3190753"/>
          </a:xfrm>
        </p:spPr>
        <p:txBody>
          <a:bodyPr numCol="1">
            <a:normAutofit/>
          </a:bodyPr>
          <a:lstStyle/>
          <a:p>
            <a:pPr marL="0" indent="0">
              <a:buNone/>
            </a:pPr>
            <a:r>
              <a:rPr lang="en-GB" sz="3200" dirty="0">
                <a:solidFill>
                  <a:schemeClr val="bg1"/>
                </a:solidFill>
              </a:rPr>
              <a:t>The Hallmark of depression and anxiety is catastrophizing (thinking something is far worse than it is) – worrying about something that has not happened yet and may not happen at all. Worry by its very nature means thinking about the future – however if you focus on the present here and now worry will melt away. </a:t>
            </a:r>
          </a:p>
        </p:txBody>
      </p:sp>
    </p:spTree>
    <p:extLst>
      <p:ext uri="{BB962C8B-B14F-4D97-AF65-F5344CB8AC3E}">
        <p14:creationId xmlns:p14="http://schemas.microsoft.com/office/powerpoint/2010/main" val="908282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34D66-BC78-407B-9393-897AEBB2D5A5}"/>
              </a:ext>
            </a:extLst>
          </p:cNvPr>
          <p:cNvSpPr>
            <a:spLocks noGrp="1"/>
          </p:cNvSpPr>
          <p:nvPr>
            <p:ph type="title"/>
          </p:nvPr>
        </p:nvSpPr>
        <p:spPr>
          <a:xfrm>
            <a:off x="2540391" y="392625"/>
            <a:ext cx="6688015" cy="1325563"/>
          </a:xfrm>
        </p:spPr>
        <p:txBody>
          <a:bodyPr>
            <a:normAutofit/>
          </a:bodyPr>
          <a:lstStyle/>
          <a:p>
            <a:r>
              <a:rPr lang="en-GB" sz="5400" b="1" u="sng" dirty="0">
                <a:solidFill>
                  <a:schemeClr val="bg1"/>
                </a:solidFill>
              </a:rPr>
              <a:t>Wellbeing Top Tips </a:t>
            </a:r>
          </a:p>
        </p:txBody>
      </p:sp>
      <p:sp>
        <p:nvSpPr>
          <p:cNvPr id="3" name="Content Placeholder 2">
            <a:extLst>
              <a:ext uri="{FF2B5EF4-FFF2-40B4-BE49-F238E27FC236}">
                <a16:creationId xmlns:a16="http://schemas.microsoft.com/office/drawing/2014/main" id="{34A7CB86-6FAC-45E9-80AB-6694FA35AD21}"/>
              </a:ext>
            </a:extLst>
          </p:cNvPr>
          <p:cNvSpPr>
            <a:spLocks noGrp="1"/>
          </p:cNvSpPr>
          <p:nvPr>
            <p:ph idx="1"/>
          </p:nvPr>
        </p:nvSpPr>
        <p:spPr>
          <a:xfrm>
            <a:off x="838200" y="2141537"/>
            <a:ext cx="10515600" cy="4351338"/>
          </a:xfrm>
        </p:spPr>
        <p:txBody>
          <a:bodyPr numCol="2">
            <a:normAutofit/>
          </a:bodyPr>
          <a:lstStyle/>
          <a:p>
            <a:r>
              <a:rPr lang="en-GB" dirty="0">
                <a:solidFill>
                  <a:schemeClr val="bg1"/>
                </a:solidFill>
              </a:rPr>
              <a:t>Sing in the shower </a:t>
            </a:r>
          </a:p>
          <a:p>
            <a:r>
              <a:rPr lang="en-GB" dirty="0">
                <a:solidFill>
                  <a:schemeClr val="bg1"/>
                </a:solidFill>
              </a:rPr>
              <a:t>Play with your family pets </a:t>
            </a:r>
          </a:p>
          <a:p>
            <a:r>
              <a:rPr lang="en-GB" dirty="0">
                <a:solidFill>
                  <a:schemeClr val="bg1"/>
                </a:solidFill>
              </a:rPr>
              <a:t>Have a good nights sleep </a:t>
            </a:r>
          </a:p>
          <a:p>
            <a:r>
              <a:rPr lang="en-GB" dirty="0">
                <a:solidFill>
                  <a:schemeClr val="bg1"/>
                </a:solidFill>
              </a:rPr>
              <a:t>Spend some time with family and friends via video chat </a:t>
            </a:r>
          </a:p>
          <a:p>
            <a:r>
              <a:rPr lang="en-GB" dirty="0">
                <a:solidFill>
                  <a:schemeClr val="bg1"/>
                </a:solidFill>
              </a:rPr>
              <a:t>Listen to your favourite music and make a play list</a:t>
            </a:r>
          </a:p>
          <a:p>
            <a:r>
              <a:rPr lang="en-GB" dirty="0">
                <a:solidFill>
                  <a:schemeClr val="bg1"/>
                </a:solidFill>
              </a:rPr>
              <a:t>Read a good book </a:t>
            </a:r>
          </a:p>
          <a:p>
            <a:r>
              <a:rPr lang="en-GB" dirty="0">
                <a:solidFill>
                  <a:schemeClr val="bg1"/>
                </a:solidFill>
              </a:rPr>
              <a:t>Watch a great TV show/Movie </a:t>
            </a:r>
          </a:p>
          <a:p>
            <a:r>
              <a:rPr lang="en-GB" dirty="0">
                <a:solidFill>
                  <a:schemeClr val="bg1"/>
                </a:solidFill>
              </a:rPr>
              <a:t>Eat something delicious </a:t>
            </a:r>
          </a:p>
          <a:p>
            <a:r>
              <a:rPr lang="en-GB" dirty="0">
                <a:solidFill>
                  <a:schemeClr val="bg1"/>
                </a:solidFill>
              </a:rPr>
              <a:t>Do some exercise </a:t>
            </a:r>
          </a:p>
          <a:p>
            <a:r>
              <a:rPr lang="en-GB" dirty="0">
                <a:solidFill>
                  <a:schemeClr val="bg1"/>
                </a:solidFill>
              </a:rPr>
              <a:t>Stay hydrated </a:t>
            </a:r>
          </a:p>
          <a:p>
            <a:r>
              <a:rPr lang="en-GB" dirty="0">
                <a:solidFill>
                  <a:schemeClr val="bg1"/>
                </a:solidFill>
              </a:rPr>
              <a:t>Draw a picture </a:t>
            </a:r>
          </a:p>
          <a:p>
            <a:r>
              <a:rPr lang="en-GB" dirty="0">
                <a:solidFill>
                  <a:schemeClr val="bg1"/>
                </a:solidFill>
              </a:rPr>
              <a:t>Laugh until your cheeks hurt – share jokes with family and friends </a:t>
            </a:r>
          </a:p>
          <a:p>
            <a:r>
              <a:rPr lang="en-GB" dirty="0">
                <a:solidFill>
                  <a:schemeClr val="bg1"/>
                </a:solidFill>
              </a:rPr>
              <a:t>Spend some time in the fresh air</a:t>
            </a:r>
          </a:p>
          <a:p>
            <a:r>
              <a:rPr lang="en-GB" dirty="0">
                <a:solidFill>
                  <a:schemeClr val="bg1"/>
                </a:solidFill>
              </a:rPr>
              <a:t>Dance </a:t>
            </a:r>
          </a:p>
        </p:txBody>
      </p:sp>
    </p:spTree>
    <p:extLst>
      <p:ext uri="{BB962C8B-B14F-4D97-AF65-F5344CB8AC3E}">
        <p14:creationId xmlns:p14="http://schemas.microsoft.com/office/powerpoint/2010/main" val="2537205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88343-7B10-47B7-983C-3A8EAFDE75C8}"/>
              </a:ext>
            </a:extLst>
          </p:cNvPr>
          <p:cNvSpPr>
            <a:spLocks noGrp="1"/>
          </p:cNvSpPr>
          <p:nvPr>
            <p:ph type="title"/>
          </p:nvPr>
        </p:nvSpPr>
        <p:spPr>
          <a:xfrm>
            <a:off x="2193727" y="178594"/>
            <a:ext cx="7804547" cy="1074310"/>
          </a:xfrm>
        </p:spPr>
        <p:txBody>
          <a:bodyPr/>
          <a:lstStyle/>
          <a:p>
            <a:pPr algn="ctr"/>
            <a:r>
              <a:rPr lang="en-GB" b="1" u="sng" dirty="0">
                <a:solidFill>
                  <a:schemeClr val="bg1"/>
                </a:solidFill>
              </a:rPr>
              <a:t>Helpful resources: </a:t>
            </a:r>
          </a:p>
        </p:txBody>
      </p:sp>
      <p:sp>
        <p:nvSpPr>
          <p:cNvPr id="3" name="Content Placeholder 2">
            <a:extLst>
              <a:ext uri="{FF2B5EF4-FFF2-40B4-BE49-F238E27FC236}">
                <a16:creationId xmlns:a16="http://schemas.microsoft.com/office/drawing/2014/main" id="{6D346E4A-D33D-4044-92DE-1A65447423ED}"/>
              </a:ext>
            </a:extLst>
          </p:cNvPr>
          <p:cNvSpPr>
            <a:spLocks noGrp="1"/>
          </p:cNvSpPr>
          <p:nvPr>
            <p:ph idx="1"/>
          </p:nvPr>
        </p:nvSpPr>
        <p:spPr>
          <a:xfrm>
            <a:off x="1753849" y="1549644"/>
            <a:ext cx="9653665" cy="5704009"/>
          </a:xfrm>
        </p:spPr>
        <p:txBody>
          <a:bodyPr>
            <a:normAutofit/>
          </a:bodyPr>
          <a:lstStyle/>
          <a:p>
            <a:pPr marL="0" indent="0">
              <a:buNone/>
            </a:pPr>
            <a:endParaRPr lang="en-GB" sz="3200" b="1" dirty="0">
              <a:solidFill>
                <a:schemeClr val="bg1"/>
              </a:solidFill>
            </a:endParaRPr>
          </a:p>
          <a:p>
            <a:pPr marL="0" indent="0">
              <a:buNone/>
            </a:pPr>
            <a:r>
              <a:rPr lang="en-GB" sz="3200" b="1" dirty="0">
                <a:solidFill>
                  <a:schemeClr val="bg1"/>
                </a:solidFill>
              </a:rPr>
              <a:t>Crisis and emotional support:</a:t>
            </a:r>
          </a:p>
          <a:p>
            <a:pPr marL="0" indent="0">
              <a:buNone/>
            </a:pPr>
            <a:r>
              <a:rPr lang="en-GB" sz="3200" dirty="0">
                <a:solidFill>
                  <a:schemeClr val="bg1"/>
                </a:solidFill>
              </a:rPr>
              <a:t>Samaritans – 116123 (freephone, 24 hours a day, 7 days a week) </a:t>
            </a:r>
            <a:r>
              <a:rPr lang="en-GB" sz="3200" dirty="0">
                <a:solidFill>
                  <a:schemeClr val="bg1"/>
                </a:solidFill>
                <a:hlinkClick r:id="rId2">
                  <a:extLst>
                    <a:ext uri="{A12FA001-AC4F-418D-AE19-62706E023703}">
                      <ahyp:hlinkClr xmlns:ahyp="http://schemas.microsoft.com/office/drawing/2018/hyperlinkcolor" val="tx"/>
                    </a:ext>
                  </a:extLst>
                </a:hlinkClick>
              </a:rPr>
              <a:t>www.Samaritans.org</a:t>
            </a:r>
            <a:endParaRPr lang="en-GB" sz="3200" dirty="0">
              <a:solidFill>
                <a:schemeClr val="bg1"/>
              </a:solidFill>
            </a:endParaRPr>
          </a:p>
          <a:p>
            <a:pPr marL="0" indent="0">
              <a:buNone/>
            </a:pPr>
            <a:endParaRPr lang="en-GB" sz="3200" b="1" dirty="0">
              <a:solidFill>
                <a:schemeClr val="bg1"/>
              </a:solidFill>
            </a:endParaRPr>
          </a:p>
          <a:p>
            <a:pPr marL="0" indent="0">
              <a:buNone/>
            </a:pPr>
            <a:r>
              <a:rPr lang="en-GB" sz="3200" b="1" dirty="0">
                <a:solidFill>
                  <a:schemeClr val="bg1"/>
                </a:solidFill>
              </a:rPr>
              <a:t>Mental health information helpline:</a:t>
            </a:r>
          </a:p>
          <a:p>
            <a:pPr marL="0" indent="0">
              <a:buNone/>
            </a:pPr>
            <a:r>
              <a:rPr lang="en-GB" sz="3200" dirty="0">
                <a:solidFill>
                  <a:schemeClr val="bg1"/>
                </a:solidFill>
              </a:rPr>
              <a:t>Rethink advice and information service – 0300 5000 927 (local call rates, 9.30am-4pm). Provides practical advice on issues such as the Mental Health Act, community care, benefits, debts, criminal justice and carers’ rights. </a:t>
            </a:r>
          </a:p>
          <a:p>
            <a:pPr marL="0" indent="0">
              <a:buNone/>
            </a:pPr>
            <a:endParaRPr lang="en-GB" dirty="0">
              <a:solidFill>
                <a:schemeClr val="bg1"/>
              </a:solidFill>
            </a:endParaRPr>
          </a:p>
          <a:p>
            <a:pPr marL="0" indent="0">
              <a:buNone/>
            </a:pPr>
            <a:endParaRPr lang="en-GB" dirty="0">
              <a:solidFill>
                <a:srgbClr val="0B4094"/>
              </a:solidFill>
            </a:endParaRPr>
          </a:p>
        </p:txBody>
      </p:sp>
    </p:spTree>
    <p:extLst>
      <p:ext uri="{BB962C8B-B14F-4D97-AF65-F5344CB8AC3E}">
        <p14:creationId xmlns:p14="http://schemas.microsoft.com/office/powerpoint/2010/main" val="2856288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504B93-EE12-4685-99F1-3D24E066DEC8}"/>
              </a:ext>
            </a:extLst>
          </p:cNvPr>
          <p:cNvSpPr>
            <a:spLocks noGrp="1"/>
          </p:cNvSpPr>
          <p:nvPr>
            <p:ph idx="1"/>
          </p:nvPr>
        </p:nvSpPr>
        <p:spPr>
          <a:xfrm>
            <a:off x="1781587" y="206070"/>
            <a:ext cx="10246290" cy="6651930"/>
          </a:xfrm>
        </p:spPr>
        <p:txBody>
          <a:bodyPr>
            <a:noAutofit/>
          </a:bodyPr>
          <a:lstStyle/>
          <a:p>
            <a:pPr marL="0" indent="0">
              <a:buNone/>
            </a:pPr>
            <a:endParaRPr lang="en-GB" sz="3200" b="1" dirty="0">
              <a:solidFill>
                <a:schemeClr val="bg1"/>
              </a:solidFill>
            </a:endParaRPr>
          </a:p>
          <a:p>
            <a:pPr marL="0" indent="0">
              <a:buNone/>
            </a:pPr>
            <a:r>
              <a:rPr lang="en-GB" sz="3200" b="1" dirty="0">
                <a:solidFill>
                  <a:schemeClr val="bg1"/>
                </a:solidFill>
              </a:rPr>
              <a:t>General Mental Health:</a:t>
            </a:r>
          </a:p>
          <a:p>
            <a:pPr marL="0" indent="0">
              <a:buNone/>
            </a:pPr>
            <a:r>
              <a:rPr lang="en-GB" sz="3200" dirty="0">
                <a:solidFill>
                  <a:schemeClr val="bg1"/>
                </a:solidFill>
              </a:rPr>
              <a:t>Mind. 0300 123 3393. </a:t>
            </a:r>
            <a:r>
              <a:rPr lang="en-GB" sz="3200" dirty="0">
                <a:solidFill>
                  <a:schemeClr val="bg1"/>
                </a:solidFill>
                <a:hlinkClick r:id="rId2">
                  <a:extLst>
                    <a:ext uri="{A12FA001-AC4F-418D-AE19-62706E023703}">
                      <ahyp:hlinkClr xmlns:ahyp="http://schemas.microsoft.com/office/drawing/2018/hyperlinkcolor" val="tx"/>
                    </a:ext>
                  </a:extLst>
                </a:hlinkClick>
              </a:rPr>
              <a:t>www.mind.org.uk</a:t>
            </a:r>
            <a:r>
              <a:rPr lang="en-GB" sz="3200" dirty="0">
                <a:solidFill>
                  <a:schemeClr val="bg1"/>
                </a:solidFill>
              </a:rPr>
              <a:t>. </a:t>
            </a:r>
          </a:p>
          <a:p>
            <a:pPr marL="0" indent="0">
              <a:buNone/>
            </a:pPr>
            <a:r>
              <a:rPr lang="en-GB" sz="3200" dirty="0">
                <a:solidFill>
                  <a:schemeClr val="bg1"/>
                </a:solidFill>
              </a:rPr>
              <a:t>Mind provide services relating to mental health, information and support. Mind is an umbrella organisation for independent local Mind organisations, which provide different services across the country. </a:t>
            </a:r>
          </a:p>
        </p:txBody>
      </p:sp>
    </p:spTree>
    <p:extLst>
      <p:ext uri="{BB962C8B-B14F-4D97-AF65-F5344CB8AC3E}">
        <p14:creationId xmlns:p14="http://schemas.microsoft.com/office/powerpoint/2010/main" val="1053193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504B93-EE12-4685-99F1-3D24E066DEC8}"/>
              </a:ext>
            </a:extLst>
          </p:cNvPr>
          <p:cNvSpPr>
            <a:spLocks noGrp="1"/>
          </p:cNvSpPr>
          <p:nvPr>
            <p:ph idx="1"/>
          </p:nvPr>
        </p:nvSpPr>
        <p:spPr>
          <a:xfrm>
            <a:off x="1401759" y="2259953"/>
            <a:ext cx="9760839" cy="3929832"/>
          </a:xfrm>
        </p:spPr>
        <p:txBody>
          <a:bodyPr>
            <a:noAutofit/>
          </a:bodyPr>
          <a:lstStyle/>
          <a:p>
            <a:r>
              <a:rPr lang="en-GB" b="1" u="sng" dirty="0">
                <a:solidFill>
                  <a:schemeClr val="bg1"/>
                </a:solidFill>
              </a:rPr>
              <a:t>Anxiety</a:t>
            </a:r>
            <a:endParaRPr lang="en-GB" dirty="0">
              <a:solidFill>
                <a:schemeClr val="bg1"/>
              </a:solidFill>
            </a:endParaRPr>
          </a:p>
          <a:p>
            <a:r>
              <a:rPr lang="en-GB" b="1" dirty="0">
                <a:solidFill>
                  <a:schemeClr val="bg1"/>
                </a:solidFill>
              </a:rPr>
              <a:t>Anxiety UK – 08444 775 774. Txt 07537 416 905. </a:t>
            </a:r>
            <a:r>
              <a:rPr lang="en-GB" b="1" u="sng" dirty="0">
                <a:solidFill>
                  <a:schemeClr val="bg1"/>
                </a:solidFill>
                <a:hlinkClick r:id="rId2">
                  <a:extLst>
                    <a:ext uri="{A12FA001-AC4F-418D-AE19-62706E023703}">
                      <ahyp:hlinkClr xmlns:ahyp="http://schemas.microsoft.com/office/drawing/2018/hyperlinkcolor" val="tx"/>
                    </a:ext>
                  </a:extLst>
                </a:hlinkClick>
              </a:rPr>
              <a:t>www.anxietyuk.org.uk</a:t>
            </a:r>
            <a:r>
              <a:rPr lang="en-GB" b="1" dirty="0">
                <a:solidFill>
                  <a:schemeClr val="bg1"/>
                </a:solidFill>
              </a:rPr>
              <a:t>.</a:t>
            </a:r>
            <a:endParaRPr lang="en-GB" dirty="0">
              <a:solidFill>
                <a:schemeClr val="bg1"/>
              </a:solidFill>
            </a:endParaRPr>
          </a:p>
          <a:p>
            <a:r>
              <a:rPr lang="en-GB" b="1" dirty="0">
                <a:solidFill>
                  <a:schemeClr val="bg1"/>
                </a:solidFill>
              </a:rPr>
              <a:t>No Panic – 0844 967 4848. </a:t>
            </a:r>
            <a:r>
              <a:rPr lang="en-GB" b="1" u="sng" dirty="0">
                <a:solidFill>
                  <a:schemeClr val="bg1"/>
                </a:solidFill>
                <a:hlinkClick r:id="rId3">
                  <a:extLst>
                    <a:ext uri="{A12FA001-AC4F-418D-AE19-62706E023703}">
                      <ahyp:hlinkClr xmlns:ahyp="http://schemas.microsoft.com/office/drawing/2018/hyperlinkcolor" val="tx"/>
                    </a:ext>
                  </a:extLst>
                </a:hlinkClick>
              </a:rPr>
              <a:t>www.nopanic.org.uk</a:t>
            </a:r>
            <a:r>
              <a:rPr lang="en-GB" b="1" dirty="0">
                <a:solidFill>
                  <a:schemeClr val="bg1"/>
                </a:solidFill>
              </a:rPr>
              <a:t>.</a:t>
            </a:r>
          </a:p>
          <a:p>
            <a:r>
              <a:rPr lang="en-GB" b="1" dirty="0">
                <a:solidFill>
                  <a:schemeClr val="bg1"/>
                </a:solidFill>
              </a:rPr>
              <a:t>Depression UK – </a:t>
            </a:r>
            <a:r>
              <a:rPr lang="en-GB" b="1" u="sng" dirty="0">
                <a:solidFill>
                  <a:schemeClr val="bg1"/>
                </a:solidFill>
                <a:hlinkClick r:id="rId4">
                  <a:extLst>
                    <a:ext uri="{A12FA001-AC4F-418D-AE19-62706E023703}">
                      <ahyp:hlinkClr xmlns:ahyp="http://schemas.microsoft.com/office/drawing/2018/hyperlinkcolor" val="tx"/>
                    </a:ext>
                  </a:extLst>
                </a:hlinkClick>
              </a:rPr>
              <a:t>www.depressionuk.org</a:t>
            </a:r>
            <a:endParaRPr lang="en-GB" dirty="0">
              <a:solidFill>
                <a:schemeClr val="bg1"/>
              </a:solidFill>
            </a:endParaRPr>
          </a:p>
          <a:p>
            <a:r>
              <a:rPr lang="en-GB" b="1" dirty="0">
                <a:solidFill>
                  <a:schemeClr val="bg1"/>
                </a:solidFill>
              </a:rPr>
              <a:t>PANDAS Foundation – 08432898 401. </a:t>
            </a:r>
            <a:r>
              <a:rPr lang="en-GB" b="1" u="sng" dirty="0">
                <a:solidFill>
                  <a:schemeClr val="bg1"/>
                </a:solidFill>
                <a:hlinkClick r:id="rId5">
                  <a:extLst>
                    <a:ext uri="{A12FA001-AC4F-418D-AE19-62706E023703}">
                      <ahyp:hlinkClr xmlns:ahyp="http://schemas.microsoft.com/office/drawing/2018/hyperlinkcolor" val="tx"/>
                    </a:ext>
                  </a:extLst>
                </a:hlinkClick>
              </a:rPr>
              <a:t>www.pandasfoundation.org.uk</a:t>
            </a:r>
            <a:r>
              <a:rPr lang="en-GB" b="1" dirty="0">
                <a:solidFill>
                  <a:schemeClr val="bg1"/>
                </a:solidFill>
              </a:rPr>
              <a:t>.</a:t>
            </a:r>
            <a:endParaRPr lang="en-GB" dirty="0">
              <a:solidFill>
                <a:schemeClr val="bg1"/>
              </a:solidFill>
            </a:endParaRPr>
          </a:p>
          <a:p>
            <a:endParaRPr lang="en-GB" dirty="0"/>
          </a:p>
        </p:txBody>
      </p:sp>
    </p:spTree>
    <p:extLst>
      <p:ext uri="{BB962C8B-B14F-4D97-AF65-F5344CB8AC3E}">
        <p14:creationId xmlns:p14="http://schemas.microsoft.com/office/powerpoint/2010/main" val="2257508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CF871-F89C-4215-8112-8445085C7BE1}"/>
              </a:ext>
            </a:extLst>
          </p:cNvPr>
          <p:cNvSpPr>
            <a:spLocks noGrp="1"/>
          </p:cNvSpPr>
          <p:nvPr>
            <p:ph type="title"/>
          </p:nvPr>
        </p:nvSpPr>
        <p:spPr>
          <a:xfrm>
            <a:off x="3146685" y="200651"/>
            <a:ext cx="5257800" cy="1325563"/>
          </a:xfrm>
        </p:spPr>
        <p:txBody>
          <a:bodyPr/>
          <a:lstStyle/>
          <a:p>
            <a:r>
              <a:rPr lang="en-GB" b="1" u="sng" dirty="0">
                <a:solidFill>
                  <a:schemeClr val="bg1"/>
                </a:solidFill>
              </a:rPr>
              <a:t>Self Help Resources</a:t>
            </a:r>
          </a:p>
        </p:txBody>
      </p:sp>
      <p:sp>
        <p:nvSpPr>
          <p:cNvPr id="3" name="Content Placeholder 2">
            <a:extLst>
              <a:ext uri="{FF2B5EF4-FFF2-40B4-BE49-F238E27FC236}">
                <a16:creationId xmlns:a16="http://schemas.microsoft.com/office/drawing/2014/main" id="{44449408-B380-43A1-83BE-8F76102C52BC}"/>
              </a:ext>
            </a:extLst>
          </p:cNvPr>
          <p:cNvSpPr>
            <a:spLocks noGrp="1"/>
          </p:cNvSpPr>
          <p:nvPr>
            <p:ph idx="1"/>
          </p:nvPr>
        </p:nvSpPr>
        <p:spPr>
          <a:xfrm>
            <a:off x="2050851" y="1574372"/>
            <a:ext cx="6185956" cy="4420195"/>
          </a:xfrm>
        </p:spPr>
        <p:txBody>
          <a:bodyPr/>
          <a:lstStyle/>
          <a:p>
            <a:pPr marL="0" indent="0">
              <a:buNone/>
            </a:pPr>
            <a:endParaRPr lang="en-GB" b="1" dirty="0">
              <a:solidFill>
                <a:schemeClr val="bg1"/>
              </a:solidFill>
            </a:endParaRPr>
          </a:p>
          <a:p>
            <a:pPr marL="0" indent="0">
              <a:buNone/>
            </a:pPr>
            <a:r>
              <a:rPr lang="en-GB" b="1" dirty="0" err="1">
                <a:solidFill>
                  <a:schemeClr val="bg1"/>
                </a:solidFill>
              </a:rPr>
              <a:t>Happyhealthy</a:t>
            </a:r>
            <a:r>
              <a:rPr lang="en-GB" b="1" dirty="0">
                <a:solidFill>
                  <a:schemeClr val="bg1"/>
                </a:solidFill>
              </a:rPr>
              <a:t>. </a:t>
            </a:r>
            <a:r>
              <a:rPr lang="en-GB" b="1" dirty="0">
                <a:solidFill>
                  <a:schemeClr val="bg1"/>
                </a:solidFill>
                <a:hlinkClick r:id="rId3">
                  <a:extLst>
                    <a:ext uri="{A12FA001-AC4F-418D-AE19-62706E023703}">
                      <ahyp:hlinkClr xmlns:ahyp="http://schemas.microsoft.com/office/drawing/2018/hyperlinkcolor" val="tx"/>
                    </a:ext>
                  </a:extLst>
                </a:hlinkClick>
              </a:rPr>
              <a:t>www.happyhealthyapp.com</a:t>
            </a:r>
            <a:r>
              <a:rPr lang="en-GB" b="1" dirty="0">
                <a:solidFill>
                  <a:schemeClr val="bg1"/>
                </a:solidFill>
              </a:rPr>
              <a:t>.</a:t>
            </a:r>
          </a:p>
          <a:p>
            <a:pPr marL="0" indent="0">
              <a:buNone/>
            </a:pPr>
            <a:endParaRPr lang="en-GB" b="1" dirty="0">
              <a:solidFill>
                <a:schemeClr val="bg1"/>
              </a:solidFill>
            </a:endParaRPr>
          </a:p>
          <a:p>
            <a:pPr marL="0" indent="0">
              <a:buNone/>
            </a:pPr>
            <a:endParaRPr lang="en-GB" b="1" dirty="0">
              <a:solidFill>
                <a:schemeClr val="bg1"/>
              </a:solidFill>
            </a:endParaRPr>
          </a:p>
          <a:p>
            <a:pPr marL="0" indent="0">
              <a:buNone/>
            </a:pPr>
            <a:endParaRPr lang="en-GB" b="1" dirty="0">
              <a:solidFill>
                <a:schemeClr val="bg1"/>
              </a:solidFill>
            </a:endParaRPr>
          </a:p>
          <a:p>
            <a:pPr marL="0" indent="0">
              <a:buNone/>
            </a:pPr>
            <a:r>
              <a:rPr lang="en-GB" b="1" dirty="0">
                <a:solidFill>
                  <a:schemeClr val="bg1"/>
                </a:solidFill>
              </a:rPr>
              <a:t>Headspace. </a:t>
            </a:r>
          </a:p>
          <a:p>
            <a:pPr marL="0" indent="0">
              <a:buNone/>
            </a:pPr>
            <a:r>
              <a:rPr lang="en-GB" b="1" dirty="0">
                <a:solidFill>
                  <a:schemeClr val="bg1"/>
                </a:solidFill>
                <a:hlinkClick r:id="rId4">
                  <a:extLst>
                    <a:ext uri="{A12FA001-AC4F-418D-AE19-62706E023703}">
                      <ahyp:hlinkClr xmlns:ahyp="http://schemas.microsoft.com/office/drawing/2018/hyperlinkcolor" val="tx"/>
                    </a:ext>
                  </a:extLst>
                </a:hlinkClick>
              </a:rPr>
              <a:t>www.headspace.com</a:t>
            </a:r>
            <a:endParaRPr lang="en-GB" b="1" dirty="0">
              <a:solidFill>
                <a:schemeClr val="bg1"/>
              </a:solidFill>
            </a:endParaRPr>
          </a:p>
          <a:p>
            <a:pPr marL="0" indent="0">
              <a:buNone/>
            </a:pPr>
            <a:endParaRPr lang="en-GB" b="1" dirty="0">
              <a:solidFill>
                <a:srgbClr val="0B4094"/>
              </a:solidFill>
            </a:endParaRPr>
          </a:p>
        </p:txBody>
      </p:sp>
      <p:pic>
        <p:nvPicPr>
          <p:cNvPr id="1026" name="Picture 2" descr="Image result for headspace">
            <a:extLst>
              <a:ext uri="{FF2B5EF4-FFF2-40B4-BE49-F238E27FC236}">
                <a16:creationId xmlns:a16="http://schemas.microsoft.com/office/drawing/2014/main" id="{DDA46FF0-CB0F-4A0C-800E-B133990600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4854" y="4314585"/>
            <a:ext cx="3962583" cy="19380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appyhealthy">
            <a:extLst>
              <a:ext uri="{FF2B5EF4-FFF2-40B4-BE49-F238E27FC236}">
                <a16:creationId xmlns:a16="http://schemas.microsoft.com/office/drawing/2014/main" id="{F88A5D8B-175E-4ADC-9700-DC645F1F20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0312" y="1984034"/>
            <a:ext cx="2647125" cy="1800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860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0E4917-F429-483B-AB2C-0DCEA98F570F}"/>
              </a:ext>
            </a:extLst>
          </p:cNvPr>
          <p:cNvSpPr>
            <a:spLocks noGrp="1"/>
          </p:cNvSpPr>
          <p:nvPr>
            <p:ph idx="1"/>
          </p:nvPr>
        </p:nvSpPr>
        <p:spPr>
          <a:xfrm>
            <a:off x="2048021" y="1253331"/>
            <a:ext cx="8404274" cy="3768835"/>
          </a:xfrm>
        </p:spPr>
        <p:txBody>
          <a:bodyPr>
            <a:noAutofit/>
          </a:bodyPr>
          <a:lstStyle/>
          <a:p>
            <a:r>
              <a:rPr lang="en-GB" sz="3200" b="1" dirty="0">
                <a:solidFill>
                  <a:schemeClr val="bg1"/>
                </a:solidFill>
              </a:rPr>
              <a:t>CBT Online – </a:t>
            </a:r>
            <a:r>
              <a:rPr lang="en-GB" sz="3200" b="1" u="sng" dirty="0">
                <a:solidFill>
                  <a:schemeClr val="bg1"/>
                </a:solidFill>
                <a:hlinkClick r:id="rId2">
                  <a:extLst>
                    <a:ext uri="{A12FA001-AC4F-418D-AE19-62706E023703}">
                      <ahyp:hlinkClr xmlns:ahyp="http://schemas.microsoft.com/office/drawing/2018/hyperlinkcolor" val="tx"/>
                    </a:ext>
                  </a:extLst>
                </a:hlinkClick>
              </a:rPr>
              <a:t>www.moodgym.anu.edu.au</a:t>
            </a:r>
            <a:r>
              <a:rPr lang="en-GB" sz="3200" b="1" dirty="0">
                <a:solidFill>
                  <a:schemeClr val="bg1"/>
                </a:solidFill>
              </a:rPr>
              <a:t>. </a:t>
            </a:r>
            <a:endParaRPr lang="en-GB" sz="3200" dirty="0">
              <a:solidFill>
                <a:schemeClr val="bg1"/>
              </a:solidFill>
            </a:endParaRPr>
          </a:p>
          <a:p>
            <a:r>
              <a:rPr lang="en-GB" sz="3200" b="1" dirty="0">
                <a:solidFill>
                  <a:schemeClr val="bg1"/>
                </a:solidFill>
              </a:rPr>
              <a:t>Big White Wall – </a:t>
            </a:r>
            <a:r>
              <a:rPr lang="en-GB" sz="3200" b="1" u="sng" dirty="0">
                <a:solidFill>
                  <a:schemeClr val="bg1"/>
                </a:solidFill>
                <a:hlinkClick r:id="rId3">
                  <a:extLst>
                    <a:ext uri="{A12FA001-AC4F-418D-AE19-62706E023703}">
                      <ahyp:hlinkClr xmlns:ahyp="http://schemas.microsoft.com/office/drawing/2018/hyperlinkcolor" val="tx"/>
                    </a:ext>
                  </a:extLst>
                </a:hlinkClick>
              </a:rPr>
              <a:t>www.bigwhitewall.com</a:t>
            </a:r>
            <a:r>
              <a:rPr lang="en-GB" sz="3200" b="1" dirty="0">
                <a:solidFill>
                  <a:schemeClr val="bg1"/>
                </a:solidFill>
              </a:rPr>
              <a:t>.</a:t>
            </a:r>
            <a:endParaRPr lang="en-GB" sz="3200" dirty="0">
              <a:solidFill>
                <a:schemeClr val="bg1"/>
              </a:solidFill>
            </a:endParaRPr>
          </a:p>
          <a:p>
            <a:r>
              <a:rPr lang="en-GB" sz="3200" b="1" dirty="0" err="1">
                <a:solidFill>
                  <a:schemeClr val="bg1"/>
                </a:solidFill>
              </a:rPr>
              <a:t>Elefriends</a:t>
            </a:r>
            <a:r>
              <a:rPr lang="en-GB" sz="3200" b="1" dirty="0">
                <a:solidFill>
                  <a:schemeClr val="bg1"/>
                </a:solidFill>
              </a:rPr>
              <a:t> – </a:t>
            </a:r>
            <a:r>
              <a:rPr lang="en-GB" sz="3200" b="1" u="sng" dirty="0">
                <a:solidFill>
                  <a:schemeClr val="bg1"/>
                </a:solidFill>
                <a:hlinkClick r:id="rId4">
                  <a:extLst>
                    <a:ext uri="{A12FA001-AC4F-418D-AE19-62706E023703}">
                      <ahyp:hlinkClr xmlns:ahyp="http://schemas.microsoft.com/office/drawing/2018/hyperlinkcolor" val="tx"/>
                    </a:ext>
                  </a:extLst>
                </a:hlinkClick>
              </a:rPr>
              <a:t>www.elefriends.org.uk</a:t>
            </a:r>
            <a:r>
              <a:rPr lang="en-GB" sz="3200" b="1" dirty="0">
                <a:solidFill>
                  <a:schemeClr val="bg1"/>
                </a:solidFill>
              </a:rPr>
              <a:t>.</a:t>
            </a:r>
            <a:endParaRPr lang="en-GB" sz="3200" dirty="0">
              <a:solidFill>
                <a:schemeClr val="bg1"/>
              </a:solidFill>
            </a:endParaRPr>
          </a:p>
          <a:p>
            <a:r>
              <a:rPr lang="en-GB" sz="3200" b="1" dirty="0" err="1">
                <a:solidFill>
                  <a:schemeClr val="bg1"/>
                </a:solidFill>
              </a:rPr>
              <a:t>FearFighterTM</a:t>
            </a:r>
            <a:r>
              <a:rPr lang="en-GB" sz="3200" b="1" dirty="0">
                <a:solidFill>
                  <a:schemeClr val="bg1"/>
                </a:solidFill>
              </a:rPr>
              <a:t> – </a:t>
            </a:r>
            <a:r>
              <a:rPr lang="en-GB" sz="3200" b="1" u="sng" dirty="0">
                <a:solidFill>
                  <a:schemeClr val="bg1"/>
                </a:solidFill>
                <a:hlinkClick r:id="rId5">
                  <a:extLst>
                    <a:ext uri="{A12FA001-AC4F-418D-AE19-62706E023703}">
                      <ahyp:hlinkClr xmlns:ahyp="http://schemas.microsoft.com/office/drawing/2018/hyperlinkcolor" val="tx"/>
                    </a:ext>
                  </a:extLst>
                </a:hlinkClick>
              </a:rPr>
              <a:t>http://fearfighter.cbtprogram.com</a:t>
            </a:r>
            <a:r>
              <a:rPr lang="en-GB" sz="3200" b="1" dirty="0">
                <a:solidFill>
                  <a:schemeClr val="bg1"/>
                </a:solidFill>
              </a:rPr>
              <a:t>.</a:t>
            </a:r>
            <a:endParaRPr lang="en-GB" sz="3200" dirty="0">
              <a:solidFill>
                <a:schemeClr val="bg1"/>
              </a:solidFill>
            </a:endParaRPr>
          </a:p>
          <a:p>
            <a:r>
              <a:rPr lang="en-GB" sz="3200" b="1" dirty="0" err="1">
                <a:solidFill>
                  <a:schemeClr val="bg1"/>
                </a:solidFill>
              </a:rPr>
              <a:t>Sleepio</a:t>
            </a:r>
            <a:r>
              <a:rPr lang="en-GB" sz="3200" b="1" dirty="0">
                <a:solidFill>
                  <a:schemeClr val="bg1"/>
                </a:solidFill>
              </a:rPr>
              <a:t> – </a:t>
            </a:r>
            <a:r>
              <a:rPr lang="en-GB" sz="3200" b="1" u="sng" dirty="0">
                <a:solidFill>
                  <a:schemeClr val="bg1"/>
                </a:solidFill>
                <a:hlinkClick r:id="rId6">
                  <a:extLst>
                    <a:ext uri="{A12FA001-AC4F-418D-AE19-62706E023703}">
                      <ahyp:hlinkClr xmlns:ahyp="http://schemas.microsoft.com/office/drawing/2018/hyperlinkcolor" val="tx"/>
                    </a:ext>
                  </a:extLst>
                </a:hlinkClick>
              </a:rPr>
              <a:t>www.sleepio.com</a:t>
            </a:r>
            <a:r>
              <a:rPr lang="en-GB" sz="3200" b="1" dirty="0">
                <a:solidFill>
                  <a:schemeClr val="bg1"/>
                </a:solidFill>
              </a:rPr>
              <a:t>.</a:t>
            </a:r>
            <a:endParaRPr lang="en-GB" sz="3200" dirty="0">
              <a:solidFill>
                <a:schemeClr val="bg1"/>
              </a:solidFill>
            </a:endParaRPr>
          </a:p>
          <a:p>
            <a:r>
              <a:rPr lang="en-GB" sz="3200" b="1" dirty="0" err="1">
                <a:solidFill>
                  <a:schemeClr val="bg1"/>
                </a:solidFill>
              </a:rPr>
              <a:t>Moodpanda</a:t>
            </a:r>
            <a:r>
              <a:rPr lang="en-GB" sz="3200" b="1" dirty="0">
                <a:solidFill>
                  <a:schemeClr val="bg1"/>
                </a:solidFill>
              </a:rPr>
              <a:t> – </a:t>
            </a:r>
            <a:r>
              <a:rPr lang="en-GB" sz="3200" b="1" u="sng" dirty="0">
                <a:solidFill>
                  <a:schemeClr val="bg1"/>
                </a:solidFill>
                <a:hlinkClick r:id="rId7">
                  <a:extLst>
                    <a:ext uri="{A12FA001-AC4F-418D-AE19-62706E023703}">
                      <ahyp:hlinkClr xmlns:ahyp="http://schemas.microsoft.com/office/drawing/2018/hyperlinkcolor" val="tx"/>
                    </a:ext>
                  </a:extLst>
                </a:hlinkClick>
              </a:rPr>
              <a:t>www.moodpanda.com</a:t>
            </a:r>
            <a:r>
              <a:rPr lang="en-GB" sz="3200" b="1" dirty="0">
                <a:solidFill>
                  <a:schemeClr val="bg1"/>
                </a:solidFill>
              </a:rPr>
              <a:t>. </a:t>
            </a:r>
            <a:endParaRPr lang="en-GB" sz="3200" dirty="0">
              <a:solidFill>
                <a:schemeClr val="bg1"/>
              </a:solidFill>
            </a:endParaRPr>
          </a:p>
        </p:txBody>
      </p:sp>
    </p:spTree>
    <p:extLst>
      <p:ext uri="{BB962C8B-B14F-4D97-AF65-F5344CB8AC3E}">
        <p14:creationId xmlns:p14="http://schemas.microsoft.com/office/powerpoint/2010/main" val="2607255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9" name="Picture 17" descr="Catch It icon">
            <a:hlinkClick r:id="rId2"/>
            <a:extLst>
              <a:ext uri="{FF2B5EF4-FFF2-40B4-BE49-F238E27FC236}">
                <a16:creationId xmlns:a16="http://schemas.microsoft.com/office/drawing/2014/main" id="{56557A4A-0C33-4605-98D3-A1B9718404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7278" y="283370"/>
            <a:ext cx="1229610" cy="1243024"/>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18" descr="Calm Harm icon">
            <a:hlinkClick r:id="rId4"/>
            <a:extLst>
              <a:ext uri="{FF2B5EF4-FFF2-40B4-BE49-F238E27FC236}">
                <a16:creationId xmlns:a16="http://schemas.microsoft.com/office/drawing/2014/main" id="{452FF2C9-9EC3-49C5-980C-07886AB062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600" y="3764237"/>
            <a:ext cx="1105701" cy="1105701"/>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44">
            <a:extLst>
              <a:ext uri="{FF2B5EF4-FFF2-40B4-BE49-F238E27FC236}">
                <a16:creationId xmlns:a16="http://schemas.microsoft.com/office/drawing/2014/main" id="{F4046AC7-3ED6-4B04-8B70-9A71737A987E}"/>
              </a:ext>
            </a:extLst>
          </p:cNvPr>
          <p:cNvSpPr>
            <a:spLocks noChangeArrowheads="1"/>
          </p:cNvSpPr>
          <p:nvPr/>
        </p:nvSpPr>
        <p:spPr bwMode="auto">
          <a:xfrm>
            <a:off x="0" y="5122435"/>
            <a:ext cx="2992902"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Calm Harm</a:t>
            </a:r>
            <a:endParaRPr kumimoji="0" lang="en-GB" altLang="en-US" sz="2000"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Reduce urges to self-harm and manage emotions in a more positive way</a:t>
            </a:r>
            <a:endParaRPr kumimoji="0" lang="en-GB" altLang="en-US" sz="2000"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Free</a:t>
            </a:r>
            <a:endParaRPr kumimoji="0" lang="en-GB" altLang="en-US" sz="2000" b="0" i="0" u="none" strike="noStrike" cap="none" normalizeH="0" baseline="0" dirty="0">
              <a:ln>
                <a:noFill/>
              </a:ln>
              <a:solidFill>
                <a:schemeClr val="bg1"/>
              </a:solidFill>
              <a:effectLst/>
              <a:latin typeface="Arial" panose="020B0604020202020204" pitchFamily="34" charset="0"/>
            </a:endParaRPr>
          </a:p>
        </p:txBody>
      </p:sp>
      <p:sp>
        <p:nvSpPr>
          <p:cNvPr id="28" name="Rectangle 47">
            <a:extLst>
              <a:ext uri="{FF2B5EF4-FFF2-40B4-BE49-F238E27FC236}">
                <a16:creationId xmlns:a16="http://schemas.microsoft.com/office/drawing/2014/main" id="{73B74561-3A21-4EA6-A592-F042E1FDF3CA}"/>
              </a:ext>
            </a:extLst>
          </p:cNvPr>
          <p:cNvSpPr>
            <a:spLocks noChangeArrowheads="1"/>
          </p:cNvSpPr>
          <p:nvPr/>
        </p:nvSpPr>
        <p:spPr bwMode="auto">
          <a:xfrm>
            <a:off x="4611668" y="1766671"/>
            <a:ext cx="2992902"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Catch It</a:t>
            </a:r>
            <a:endParaRPr kumimoji="0" lang="en-GB" altLang="en-US" sz="2000"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Learn to manage negative thoughts and look at problems differently</a:t>
            </a:r>
            <a:endParaRPr kumimoji="0" lang="en-GB" altLang="en-US" sz="2000"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Free</a:t>
            </a:r>
            <a:endParaRPr kumimoji="0" lang="en-GB" altLang="en-US" sz="2000" b="0" i="0" u="none" strike="noStrike" cap="none" normalizeH="0" baseline="0" dirty="0">
              <a:ln>
                <a:noFill/>
              </a:ln>
              <a:solidFill>
                <a:schemeClr val="bg1"/>
              </a:solidFill>
              <a:effectLst/>
              <a:latin typeface="Arial" panose="020B0604020202020204" pitchFamily="34" charset="0"/>
            </a:endParaRPr>
          </a:p>
        </p:txBody>
      </p:sp>
      <p:pic>
        <p:nvPicPr>
          <p:cNvPr id="1073" name="Picture 16" descr="Chill Panda icon">
            <a:hlinkClick r:id="rId6"/>
            <a:extLst>
              <a:ext uri="{FF2B5EF4-FFF2-40B4-BE49-F238E27FC236}">
                <a16:creationId xmlns:a16="http://schemas.microsoft.com/office/drawing/2014/main" id="{F5573689-D3AC-42D7-B9FB-2AA9483E35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05141" y="268144"/>
            <a:ext cx="1229610" cy="1229610"/>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15">
            <a:hlinkClick r:id="rId6"/>
            <a:extLst>
              <a:ext uri="{FF2B5EF4-FFF2-40B4-BE49-F238E27FC236}">
                <a16:creationId xmlns:a16="http://schemas.microsoft.com/office/drawing/2014/main" id="{7B2ADD29-2DED-4B69-A05A-106C02A182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1138" y="2068154"/>
            <a:ext cx="285750" cy="28575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50">
            <a:extLst>
              <a:ext uri="{FF2B5EF4-FFF2-40B4-BE49-F238E27FC236}">
                <a16:creationId xmlns:a16="http://schemas.microsoft.com/office/drawing/2014/main" id="{7BF3709C-5466-4A09-BC20-3F418EA1164E}"/>
              </a:ext>
            </a:extLst>
          </p:cNvPr>
          <p:cNvSpPr>
            <a:spLocks noChangeArrowheads="1"/>
          </p:cNvSpPr>
          <p:nvPr/>
        </p:nvSpPr>
        <p:spPr bwMode="auto">
          <a:xfrm>
            <a:off x="6471138" y="1075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24" name="TextBox 1023">
            <a:extLst>
              <a:ext uri="{FF2B5EF4-FFF2-40B4-BE49-F238E27FC236}">
                <a16:creationId xmlns:a16="http://schemas.microsoft.com/office/drawing/2014/main" id="{C820B77C-0497-4469-AC64-3836A7B42A39}"/>
              </a:ext>
            </a:extLst>
          </p:cNvPr>
          <p:cNvSpPr txBox="1"/>
          <p:nvPr/>
        </p:nvSpPr>
        <p:spPr>
          <a:xfrm>
            <a:off x="7811226" y="1574697"/>
            <a:ext cx="3217440" cy="1908215"/>
          </a:xfrm>
          <a:prstGeom prst="rect">
            <a:avLst/>
          </a:prstGeom>
          <a:noFill/>
        </p:spPr>
        <p:txBody>
          <a:bodyPr wrap="square" rtlCol="0">
            <a:spAutoFit/>
          </a:bodyPr>
          <a:lstStyle/>
          <a:p>
            <a:pPr lvl="0" algn="ctr" eaLnBrk="0" fontAlgn="base" hangingPunct="0">
              <a:spcBef>
                <a:spcPct val="0"/>
              </a:spcBef>
              <a:spcAft>
                <a:spcPct val="0"/>
              </a:spcAft>
            </a:pPr>
            <a:r>
              <a:rPr lang="en-GB" alt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Being tested in the NHS</a:t>
            </a:r>
            <a:endParaRPr lang="en-GB" altLang="en-US" sz="2000" dirty="0">
              <a:solidFill>
                <a:schemeClr val="bg1"/>
              </a:solidFill>
            </a:endParaRPr>
          </a:p>
          <a:p>
            <a:pPr lvl="0" algn="ctr" eaLnBrk="0" fontAlgn="base" hangingPunct="0">
              <a:spcBef>
                <a:spcPct val="0"/>
              </a:spcBef>
              <a:spcAft>
                <a:spcPct val="0"/>
              </a:spcAft>
            </a:pPr>
            <a:r>
              <a:rPr lang="en-GB" alt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Use breathing techniques to help you relax more, worry less and feel better</a:t>
            </a:r>
            <a:endParaRPr lang="en-GB" altLang="en-US" sz="2000" dirty="0">
              <a:solidFill>
                <a:schemeClr val="bg1"/>
              </a:solidFill>
            </a:endParaRPr>
          </a:p>
          <a:p>
            <a:pPr lvl="0" algn="ctr" eaLnBrk="0" fontAlgn="base" hangingPunct="0">
              <a:spcBef>
                <a:spcPct val="0"/>
              </a:spcBef>
              <a:spcAft>
                <a:spcPct val="0"/>
              </a:spcAft>
            </a:pPr>
            <a:r>
              <a:rPr lang="en-GB" alt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Free</a:t>
            </a:r>
            <a:endParaRPr lang="en-GB" altLang="en-US" sz="2000" dirty="0">
              <a:solidFill>
                <a:schemeClr val="bg1"/>
              </a:solidFill>
              <a:latin typeface="Arial" panose="020B0604020202020204" pitchFamily="34" charset="0"/>
            </a:endParaRPr>
          </a:p>
          <a:p>
            <a:endParaRPr lang="en-GB" dirty="0"/>
          </a:p>
        </p:txBody>
      </p:sp>
      <p:pic>
        <p:nvPicPr>
          <p:cNvPr id="1077" name="Picture 12" descr="distrACT icon">
            <a:hlinkClick r:id="rId9"/>
            <a:extLst>
              <a:ext uri="{FF2B5EF4-FFF2-40B4-BE49-F238E27FC236}">
                <a16:creationId xmlns:a16="http://schemas.microsoft.com/office/drawing/2014/main" id="{C653BB66-8E8B-4780-BD10-729102901B9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84000" y="3719985"/>
            <a:ext cx="1193769" cy="955015"/>
          </a:xfrm>
          <a:prstGeom prst="rect">
            <a:avLst/>
          </a:prstGeom>
          <a:noFill/>
          <a:extLst>
            <a:ext uri="{909E8E84-426E-40DD-AFC4-6F175D3DCCD1}">
              <a14:hiddenFill xmlns:a14="http://schemas.microsoft.com/office/drawing/2010/main">
                <a:solidFill>
                  <a:srgbClr val="FFFFFF"/>
                </a:solidFill>
              </a14:hiddenFill>
            </a:ext>
          </a:extLst>
        </p:spPr>
      </p:pic>
      <p:sp>
        <p:nvSpPr>
          <p:cNvPr id="1046" name="Rectangle 55">
            <a:extLst>
              <a:ext uri="{FF2B5EF4-FFF2-40B4-BE49-F238E27FC236}">
                <a16:creationId xmlns:a16="http://schemas.microsoft.com/office/drawing/2014/main" id="{B9295DFD-ED66-4257-80D5-D47FB073E5D0}"/>
              </a:ext>
            </a:extLst>
          </p:cNvPr>
          <p:cNvSpPr>
            <a:spLocks noChangeArrowheads="1"/>
          </p:cNvSpPr>
          <p:nvPr/>
        </p:nvSpPr>
        <p:spPr bwMode="auto">
          <a:xfrm>
            <a:off x="8972165" y="4814659"/>
            <a:ext cx="321744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err="1">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distrACT</a:t>
            </a:r>
            <a:endParaRPr kumimoji="0" lang="en-GB" altLang="en-US" sz="2000"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Quick and discreet access to information and advice about self-harm and suicidal thoughts</a:t>
            </a:r>
            <a:endParaRPr kumimoji="0" lang="en-GB" altLang="en-US" sz="2000"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Free</a:t>
            </a:r>
            <a:endParaRPr kumimoji="0" lang="en-GB" altLang="en-US" sz="2000" b="0" i="0" u="none" strike="noStrike" cap="none" normalizeH="0" baseline="0" dirty="0">
              <a:ln>
                <a:noFill/>
              </a:ln>
              <a:solidFill>
                <a:schemeClr val="bg1"/>
              </a:solidFill>
              <a:effectLst/>
              <a:latin typeface="Arial" panose="020B0604020202020204" pitchFamily="34" charset="0"/>
            </a:endParaRPr>
          </a:p>
        </p:txBody>
      </p:sp>
      <p:pic>
        <p:nvPicPr>
          <p:cNvPr id="1080" name="Picture 8" descr="MeeTwo icon">
            <a:hlinkClick r:id="rId11"/>
            <a:extLst>
              <a:ext uri="{FF2B5EF4-FFF2-40B4-BE49-F238E27FC236}">
                <a16:creationId xmlns:a16="http://schemas.microsoft.com/office/drawing/2014/main" id="{B5427525-7CEC-40CB-A170-25B13E0BF44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27664" y="334268"/>
            <a:ext cx="1192126" cy="1192126"/>
          </a:xfrm>
          <a:prstGeom prst="rect">
            <a:avLst/>
          </a:prstGeom>
          <a:noFill/>
          <a:extLst>
            <a:ext uri="{909E8E84-426E-40DD-AFC4-6F175D3DCCD1}">
              <a14:hiddenFill xmlns:a14="http://schemas.microsoft.com/office/drawing/2010/main">
                <a:solidFill>
                  <a:srgbClr val="FFFFFF"/>
                </a:solidFill>
              </a14:hiddenFill>
            </a:ext>
          </a:extLst>
        </p:spPr>
      </p:pic>
      <p:sp>
        <p:nvSpPr>
          <p:cNvPr id="1048" name="Rectangle 58">
            <a:extLst>
              <a:ext uri="{FF2B5EF4-FFF2-40B4-BE49-F238E27FC236}">
                <a16:creationId xmlns:a16="http://schemas.microsoft.com/office/drawing/2014/main" id="{20BFC1E0-76B8-48F3-9375-14E6C0B1F9E1}"/>
              </a:ext>
            </a:extLst>
          </p:cNvPr>
          <p:cNvSpPr>
            <a:spLocks noChangeArrowheads="1"/>
          </p:cNvSpPr>
          <p:nvPr/>
        </p:nvSpPr>
        <p:spPr bwMode="auto">
          <a:xfrm>
            <a:off x="1829809" y="1825245"/>
            <a:ext cx="275762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err="1">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MeeTwo</a:t>
            </a:r>
            <a:endParaRPr kumimoji="0" lang="en-GB" altLang="en-US" sz="2000"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 safe and secure forum for teenagers wanting to discuss any issue affecting their lives</a:t>
            </a:r>
            <a:endParaRPr kumimoji="0" lang="en-GB" altLang="en-US" sz="2000"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Free</a:t>
            </a:r>
            <a:endParaRPr kumimoji="0" lang="en-GB" altLang="en-US" sz="2000" b="0" i="0" u="none" strike="noStrike" cap="none" normalizeH="0" baseline="0" dirty="0">
              <a:ln>
                <a:noFill/>
              </a:ln>
              <a:solidFill>
                <a:schemeClr val="bg1"/>
              </a:solidFill>
              <a:effectLst/>
              <a:latin typeface="Arial" panose="020B0604020202020204" pitchFamily="34" charset="0"/>
            </a:endParaRPr>
          </a:p>
        </p:txBody>
      </p:sp>
      <p:pic>
        <p:nvPicPr>
          <p:cNvPr id="1083" name="Picture 11" descr="eQuoo: Emotional Fitness Game icon">
            <a:hlinkClick r:id="rId13"/>
            <a:extLst>
              <a:ext uri="{FF2B5EF4-FFF2-40B4-BE49-F238E27FC236}">
                <a16:creationId xmlns:a16="http://schemas.microsoft.com/office/drawing/2014/main" id="{914B3F9A-DCF1-4ACB-AF34-A1B984FC5FE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84929" y="3719985"/>
            <a:ext cx="1105700" cy="1105700"/>
          </a:xfrm>
          <a:prstGeom prst="rect">
            <a:avLst/>
          </a:prstGeom>
          <a:noFill/>
          <a:extLst>
            <a:ext uri="{909E8E84-426E-40DD-AFC4-6F175D3DCCD1}">
              <a14:hiddenFill xmlns:a14="http://schemas.microsoft.com/office/drawing/2010/main">
                <a:solidFill>
                  <a:srgbClr val="FFFFFF"/>
                </a:solidFill>
              </a14:hiddenFill>
            </a:ext>
          </a:extLst>
        </p:spPr>
      </p:pic>
      <p:sp>
        <p:nvSpPr>
          <p:cNvPr id="1050" name="Rectangle 61">
            <a:hlinkClick r:id="rId13"/>
            <a:extLst>
              <a:ext uri="{FF2B5EF4-FFF2-40B4-BE49-F238E27FC236}">
                <a16:creationId xmlns:a16="http://schemas.microsoft.com/office/drawing/2014/main" id="{6CA1D981-F063-4C1D-A9F7-E8D55CAE6F9D}"/>
              </a:ext>
            </a:extLst>
          </p:cNvPr>
          <p:cNvSpPr>
            <a:spLocks noChangeArrowheads="1"/>
          </p:cNvSpPr>
          <p:nvPr/>
        </p:nvSpPr>
        <p:spPr bwMode="auto">
          <a:xfrm>
            <a:off x="4263682" y="5004970"/>
            <a:ext cx="3235569" cy="156966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err="1">
                <a:ln>
                  <a:noFill/>
                </a:ln>
                <a:solidFill>
                  <a:srgbClr val="4472C4"/>
                </a:solidFill>
                <a:effectLst/>
                <a:latin typeface="Helvetica" panose="020B0604020202020204" pitchFamily="34" charset="0"/>
                <a:ea typeface="Times New Roman" panose="02020603050405020304" pitchFamily="18" charset="0"/>
                <a:cs typeface="Times New Roman" panose="02020603050405020304" pitchFamily="18" charset="0"/>
                <a:hlinkClick r:id="rId13"/>
              </a:rPr>
              <a:t>eQuoo</a:t>
            </a:r>
            <a:r>
              <a:rPr kumimoji="0" lang="en-GB" altLang="en-US" sz="1600" b="1" i="0" u="sng" strike="noStrike" cap="none" normalizeH="0" baseline="0" dirty="0">
                <a:ln>
                  <a:noFill/>
                </a:ln>
                <a:solidFill>
                  <a:srgbClr val="4472C4"/>
                </a:solidFill>
                <a:effectLst/>
                <a:latin typeface="Helvetica" panose="020B0604020202020204" pitchFamily="34" charset="0"/>
                <a:ea typeface="Times New Roman" panose="02020603050405020304" pitchFamily="18" charset="0"/>
                <a:cs typeface="Times New Roman" panose="02020603050405020304" pitchFamily="18" charset="0"/>
                <a:hlinkClick r:id="rId13"/>
              </a:rPr>
              <a:t>: Emotional Fitness Game</a:t>
            </a:r>
            <a:endParaRPr kumimoji="0" lang="en-GB"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sng" strike="noStrike" cap="none" normalizeH="0" baseline="0" dirty="0">
                <a:ln>
                  <a:noFill/>
                </a:ln>
                <a:solidFill>
                  <a:srgbClr val="4472C4"/>
                </a:solidFill>
                <a:effectLst/>
                <a:latin typeface="Helvetica" panose="020B0604020202020204" pitchFamily="34" charset="0"/>
                <a:ea typeface="Times New Roman" panose="02020603050405020304" pitchFamily="18" charset="0"/>
                <a:cs typeface="Times New Roman" panose="02020603050405020304" pitchFamily="18" charset="0"/>
                <a:hlinkClick r:id="rId13"/>
              </a:rPr>
              <a:t>Use adventure games designed by psychologists to help you increase your emotional fitness</a:t>
            </a:r>
            <a:endParaRPr kumimoji="0" lang="en-GB"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4472C4"/>
                </a:solidFill>
                <a:effectLst/>
                <a:latin typeface="Helvetica" panose="020B0604020202020204" pitchFamily="34" charset="0"/>
                <a:ea typeface="Times New Roman" panose="02020603050405020304" pitchFamily="18" charset="0"/>
                <a:cs typeface="Times New Roman" panose="02020603050405020304" pitchFamily="18" charset="0"/>
                <a:hlinkClick r:id="rId13"/>
              </a:rPr>
              <a:t>Free, with in-app purchases</a:t>
            </a:r>
            <a:endParaRPr kumimoji="0" lang="en-GB"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92226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34D66-BC78-407B-9393-897AEBB2D5A5}"/>
              </a:ext>
            </a:extLst>
          </p:cNvPr>
          <p:cNvSpPr>
            <a:spLocks noGrp="1"/>
          </p:cNvSpPr>
          <p:nvPr>
            <p:ph type="title"/>
          </p:nvPr>
        </p:nvSpPr>
        <p:spPr>
          <a:xfrm>
            <a:off x="2801815" y="413396"/>
            <a:ext cx="6947095" cy="1325563"/>
          </a:xfrm>
        </p:spPr>
        <p:txBody>
          <a:bodyPr/>
          <a:lstStyle/>
          <a:p>
            <a:r>
              <a:rPr lang="en-GB" b="1" u="sng" dirty="0">
                <a:solidFill>
                  <a:schemeClr val="bg1"/>
                </a:solidFill>
              </a:rPr>
              <a:t>Self isolation for CORONA-V</a:t>
            </a:r>
          </a:p>
        </p:txBody>
      </p:sp>
      <p:sp>
        <p:nvSpPr>
          <p:cNvPr id="3" name="Content Placeholder 2">
            <a:extLst>
              <a:ext uri="{FF2B5EF4-FFF2-40B4-BE49-F238E27FC236}">
                <a16:creationId xmlns:a16="http://schemas.microsoft.com/office/drawing/2014/main" id="{34A7CB86-6FAC-45E9-80AB-6694FA35AD21}"/>
              </a:ext>
            </a:extLst>
          </p:cNvPr>
          <p:cNvSpPr>
            <a:spLocks noGrp="1"/>
          </p:cNvSpPr>
          <p:nvPr>
            <p:ph idx="1"/>
          </p:nvPr>
        </p:nvSpPr>
        <p:spPr>
          <a:xfrm>
            <a:off x="1467373" y="2141537"/>
            <a:ext cx="10515600" cy="3640285"/>
          </a:xfrm>
        </p:spPr>
        <p:txBody>
          <a:bodyPr>
            <a:normAutofit/>
          </a:bodyPr>
          <a:lstStyle/>
          <a:p>
            <a:pPr marL="0" indent="0">
              <a:buNone/>
            </a:pPr>
            <a:endParaRPr lang="en-GB" dirty="0">
              <a:solidFill>
                <a:schemeClr val="bg1"/>
              </a:solidFill>
            </a:endParaRPr>
          </a:p>
          <a:p>
            <a:r>
              <a:rPr lang="en-GB" dirty="0">
                <a:solidFill>
                  <a:schemeClr val="bg1"/>
                </a:solidFill>
              </a:rPr>
              <a:t>Self isolation and how this is impacting your mental health</a:t>
            </a:r>
          </a:p>
          <a:p>
            <a:r>
              <a:rPr lang="en-GB" dirty="0">
                <a:solidFill>
                  <a:schemeClr val="bg1"/>
                </a:solidFill>
              </a:rPr>
              <a:t>What barriers are you facing at this current time?</a:t>
            </a:r>
          </a:p>
          <a:p>
            <a:r>
              <a:rPr lang="en-GB" dirty="0">
                <a:solidFill>
                  <a:schemeClr val="bg1"/>
                </a:solidFill>
              </a:rPr>
              <a:t>How are we able to adapt and overcome?</a:t>
            </a:r>
          </a:p>
          <a:p>
            <a:pPr marL="0" indent="0">
              <a:buNone/>
            </a:pPr>
            <a:endParaRPr lang="en-GB" dirty="0">
              <a:solidFill>
                <a:schemeClr val="bg1"/>
              </a:solidFill>
            </a:endParaRPr>
          </a:p>
          <a:p>
            <a:endParaRPr lang="en-GB" dirty="0"/>
          </a:p>
        </p:txBody>
      </p:sp>
    </p:spTree>
    <p:extLst>
      <p:ext uri="{BB962C8B-B14F-4D97-AF65-F5344CB8AC3E}">
        <p14:creationId xmlns:p14="http://schemas.microsoft.com/office/powerpoint/2010/main" val="3066072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3" descr="Stress &amp; Anxiety Companion icon">
            <a:hlinkClick r:id="rId2"/>
            <a:extLst>
              <a:ext uri="{FF2B5EF4-FFF2-40B4-BE49-F238E27FC236}">
                <a16:creationId xmlns:a16="http://schemas.microsoft.com/office/drawing/2014/main" id="{FF0022AB-BB1F-4B9A-B680-2E355B5E27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591" y="682283"/>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3EE10709-4818-4D29-80E2-DD9FC951C63B}"/>
              </a:ext>
            </a:extLst>
          </p:cNvPr>
          <p:cNvSpPr>
            <a:spLocks noChangeArrowheads="1"/>
          </p:cNvSpPr>
          <p:nvPr/>
        </p:nvSpPr>
        <p:spPr bwMode="auto">
          <a:xfrm>
            <a:off x="1858694" y="2027314"/>
            <a:ext cx="2658794"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Stress &amp; Anxiety Companion</a:t>
            </a:r>
            <a:endParaRPr kumimoji="0" lang="en-GB" altLang="en-US"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Breathing exercises, relaxing music and games to help calm your mind and change negative thoughts</a:t>
            </a:r>
            <a:endParaRPr kumimoji="0" lang="en-GB" altLang="en-US"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Free, with in-app purchases</a:t>
            </a:r>
            <a:endParaRPr kumimoji="0" lang="en-GB" altLang="en-US" b="0" i="0" u="none" strike="noStrike" cap="none" normalizeH="0" baseline="0" dirty="0">
              <a:ln>
                <a:noFill/>
              </a:ln>
              <a:solidFill>
                <a:schemeClr val="bg1"/>
              </a:solidFill>
              <a:effectLst/>
              <a:latin typeface="Arial" panose="020B0604020202020204" pitchFamily="34" charset="0"/>
            </a:endParaRPr>
          </a:p>
        </p:txBody>
      </p:sp>
      <p:pic>
        <p:nvPicPr>
          <p:cNvPr id="2052" name="Picture 6" descr="SilverCloud icon">
            <a:hlinkClick r:id="rId4"/>
            <a:extLst>
              <a:ext uri="{FF2B5EF4-FFF2-40B4-BE49-F238E27FC236}">
                <a16:creationId xmlns:a16="http://schemas.microsoft.com/office/drawing/2014/main" id="{B683B066-EC3A-42D0-B676-C7501D3206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6037" y="613704"/>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B0F20B9-ED75-49E8-B186-7E4B17C32740}"/>
              </a:ext>
            </a:extLst>
          </p:cNvPr>
          <p:cNvSpPr>
            <a:spLocks noChangeArrowheads="1"/>
          </p:cNvSpPr>
          <p:nvPr/>
        </p:nvSpPr>
        <p:spPr bwMode="auto">
          <a:xfrm>
            <a:off x="7865598" y="2027314"/>
            <a:ext cx="288387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err="1">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SilverCloud</a:t>
            </a:r>
            <a:endParaRPr kumimoji="0" lang="en-GB" altLang="en-US"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 eight-week course to help you manage stress, anxiety and depression at your own pace</a:t>
            </a:r>
            <a:endParaRPr kumimoji="0" lang="en-GB" altLang="en-US"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Free</a:t>
            </a:r>
            <a:endParaRPr kumimoji="0" lang="en-GB" altLang="en-US" b="0" i="0" u="none" strike="noStrike" cap="none" normalizeH="0" baseline="0" dirty="0">
              <a:ln>
                <a:noFill/>
              </a:ln>
              <a:solidFill>
                <a:schemeClr val="bg1"/>
              </a:solidFill>
              <a:effectLst/>
              <a:latin typeface="Arial" panose="020B0604020202020204" pitchFamily="34" charset="0"/>
            </a:endParaRPr>
          </a:p>
        </p:txBody>
      </p:sp>
      <p:pic>
        <p:nvPicPr>
          <p:cNvPr id="2055" name="Picture 7" descr="My Possible Self: The Mental Health App icon">
            <a:hlinkClick r:id="rId6"/>
            <a:extLst>
              <a:ext uri="{FF2B5EF4-FFF2-40B4-BE49-F238E27FC236}">
                <a16:creationId xmlns:a16="http://schemas.microsoft.com/office/drawing/2014/main" id="{3C26F689-A2DB-45AE-9BFE-074CED6AFC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34343" y="3087859"/>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a:extLst>
              <a:ext uri="{FF2B5EF4-FFF2-40B4-BE49-F238E27FC236}">
                <a16:creationId xmlns:a16="http://schemas.microsoft.com/office/drawing/2014/main" id="{0F3EA0FF-F466-4889-A58E-A9B6F17C95A4}"/>
              </a:ext>
            </a:extLst>
          </p:cNvPr>
          <p:cNvSpPr>
            <a:spLocks noChangeArrowheads="1"/>
          </p:cNvSpPr>
          <p:nvPr/>
        </p:nvSpPr>
        <p:spPr bwMode="auto">
          <a:xfrm>
            <a:off x="4517488" y="4225893"/>
            <a:ext cx="345889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My Possible Self: The Mental Health App</a:t>
            </a:r>
            <a:endParaRPr kumimoji="0" lang="en-GB" altLang="en-US"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Learn how to manage fear, anxiety and stress and tackle unhelpful thinking</a:t>
            </a:r>
            <a:endParaRPr kumimoji="0" lang="en-GB" altLang="en-US"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Free, with in-app purchases</a:t>
            </a:r>
            <a:endParaRPr kumimoji="0" lang="en-GB" altLang="en-US"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059094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34D66-BC78-407B-9393-897AEBB2D5A5}"/>
              </a:ext>
            </a:extLst>
          </p:cNvPr>
          <p:cNvSpPr>
            <a:spLocks noGrp="1"/>
          </p:cNvSpPr>
          <p:nvPr>
            <p:ph type="title"/>
          </p:nvPr>
        </p:nvSpPr>
        <p:spPr>
          <a:xfrm>
            <a:off x="2801815" y="413396"/>
            <a:ext cx="6947095" cy="1325563"/>
          </a:xfrm>
        </p:spPr>
        <p:txBody>
          <a:bodyPr/>
          <a:lstStyle/>
          <a:p>
            <a:r>
              <a:rPr lang="en-GB" b="1" u="sng" dirty="0">
                <a:solidFill>
                  <a:schemeClr val="bg1"/>
                </a:solidFill>
              </a:rPr>
              <a:t>Self isolation for CORONA-V</a:t>
            </a:r>
          </a:p>
        </p:txBody>
      </p:sp>
      <p:sp>
        <p:nvSpPr>
          <p:cNvPr id="3" name="Content Placeholder 2">
            <a:extLst>
              <a:ext uri="{FF2B5EF4-FFF2-40B4-BE49-F238E27FC236}">
                <a16:creationId xmlns:a16="http://schemas.microsoft.com/office/drawing/2014/main" id="{34A7CB86-6FAC-45E9-80AB-6694FA35AD21}"/>
              </a:ext>
            </a:extLst>
          </p:cNvPr>
          <p:cNvSpPr>
            <a:spLocks noGrp="1"/>
          </p:cNvSpPr>
          <p:nvPr>
            <p:ph idx="1"/>
          </p:nvPr>
        </p:nvSpPr>
        <p:spPr>
          <a:xfrm>
            <a:off x="1467373" y="2141537"/>
            <a:ext cx="10515600" cy="3640285"/>
          </a:xfrm>
        </p:spPr>
        <p:txBody>
          <a:bodyPr>
            <a:normAutofit/>
          </a:bodyPr>
          <a:lstStyle/>
          <a:p>
            <a:pPr marL="0" indent="0">
              <a:buNone/>
            </a:pPr>
            <a:endParaRPr lang="en-GB" dirty="0">
              <a:solidFill>
                <a:schemeClr val="bg1"/>
              </a:solidFill>
            </a:endParaRPr>
          </a:p>
          <a:p>
            <a:pPr marL="0" indent="0">
              <a:buNone/>
            </a:pPr>
            <a:r>
              <a:rPr lang="en-GB" dirty="0">
                <a:solidFill>
                  <a:schemeClr val="bg1"/>
                </a:solidFill>
              </a:rPr>
              <a:t>Do you feel lonely?</a:t>
            </a:r>
          </a:p>
          <a:p>
            <a:pPr marL="0" indent="0">
              <a:buNone/>
            </a:pPr>
            <a:r>
              <a:rPr lang="en-GB" dirty="0">
                <a:solidFill>
                  <a:schemeClr val="bg1"/>
                </a:solidFill>
              </a:rPr>
              <a:t>Do you feel unwell?</a:t>
            </a:r>
          </a:p>
          <a:p>
            <a:pPr marL="0" indent="0">
              <a:buNone/>
            </a:pPr>
            <a:r>
              <a:rPr lang="en-GB" dirty="0">
                <a:solidFill>
                  <a:schemeClr val="bg1"/>
                </a:solidFill>
              </a:rPr>
              <a:t>Have you lost people to the pandemic? Are you able to say goodbye?</a:t>
            </a:r>
          </a:p>
          <a:p>
            <a:pPr marL="0" indent="0">
              <a:buNone/>
            </a:pPr>
            <a:r>
              <a:rPr lang="en-GB" dirty="0">
                <a:solidFill>
                  <a:schemeClr val="bg1"/>
                </a:solidFill>
              </a:rPr>
              <a:t>Can you get out into nature?</a:t>
            </a:r>
          </a:p>
          <a:p>
            <a:pPr marL="0" indent="0">
              <a:buNone/>
            </a:pPr>
            <a:r>
              <a:rPr lang="en-GB" dirty="0">
                <a:solidFill>
                  <a:schemeClr val="bg1"/>
                </a:solidFill>
              </a:rPr>
              <a:t>Do you have any support system? Family / Friends / Social networking online / </a:t>
            </a:r>
            <a:r>
              <a:rPr lang="en-GB" dirty="0" err="1">
                <a:solidFill>
                  <a:schemeClr val="bg1"/>
                </a:solidFill>
              </a:rPr>
              <a:t>utalising</a:t>
            </a:r>
            <a:r>
              <a:rPr lang="en-GB" dirty="0">
                <a:solidFill>
                  <a:schemeClr val="bg1"/>
                </a:solidFill>
              </a:rPr>
              <a:t> resources?</a:t>
            </a:r>
          </a:p>
          <a:p>
            <a:endParaRPr lang="en-GB" dirty="0"/>
          </a:p>
        </p:txBody>
      </p:sp>
    </p:spTree>
    <p:extLst>
      <p:ext uri="{BB962C8B-B14F-4D97-AF65-F5344CB8AC3E}">
        <p14:creationId xmlns:p14="http://schemas.microsoft.com/office/powerpoint/2010/main" val="1838601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A7CB86-6FAC-45E9-80AB-6694FA35AD21}"/>
              </a:ext>
            </a:extLst>
          </p:cNvPr>
          <p:cNvSpPr>
            <a:spLocks noGrp="1"/>
          </p:cNvSpPr>
          <p:nvPr>
            <p:ph idx="1"/>
          </p:nvPr>
        </p:nvSpPr>
        <p:spPr>
          <a:xfrm>
            <a:off x="3476478" y="629871"/>
            <a:ext cx="5239043" cy="987913"/>
          </a:xfrm>
        </p:spPr>
        <p:txBody>
          <a:bodyPr>
            <a:normAutofit/>
          </a:bodyPr>
          <a:lstStyle/>
          <a:p>
            <a:pPr marL="0" indent="0">
              <a:buNone/>
            </a:pPr>
            <a:r>
              <a:rPr lang="en-GB" sz="4000" b="1" u="sng" dirty="0">
                <a:solidFill>
                  <a:schemeClr val="bg1"/>
                </a:solidFill>
              </a:rPr>
              <a:t>Stay connected </a:t>
            </a:r>
          </a:p>
        </p:txBody>
      </p:sp>
      <p:sp>
        <p:nvSpPr>
          <p:cNvPr id="2" name="TextBox 1">
            <a:extLst>
              <a:ext uri="{FF2B5EF4-FFF2-40B4-BE49-F238E27FC236}">
                <a16:creationId xmlns:a16="http://schemas.microsoft.com/office/drawing/2014/main" id="{7A78F2C3-891E-4A5C-ACC5-3918D7F322DD}"/>
              </a:ext>
            </a:extLst>
          </p:cNvPr>
          <p:cNvSpPr txBox="1"/>
          <p:nvPr/>
        </p:nvSpPr>
        <p:spPr>
          <a:xfrm>
            <a:off x="1842868" y="1463041"/>
            <a:ext cx="9439421" cy="5109091"/>
          </a:xfrm>
          <a:prstGeom prst="rect">
            <a:avLst/>
          </a:prstGeom>
          <a:noFill/>
        </p:spPr>
        <p:txBody>
          <a:bodyPr wrap="square" rtlCol="0">
            <a:spAutoFit/>
          </a:bodyPr>
          <a:lstStyle/>
          <a:p>
            <a:r>
              <a:rPr lang="en-GB" sz="2800" dirty="0">
                <a:solidFill>
                  <a:schemeClr val="bg1"/>
                </a:solidFill>
              </a:rPr>
              <a:t>Connecting with others:</a:t>
            </a:r>
          </a:p>
          <a:p>
            <a:pPr marL="285750" indent="-285750">
              <a:buFont typeface="Arial" panose="020B0604020202020204" pitchFamily="34" charset="0"/>
              <a:buChar char="•"/>
            </a:pPr>
            <a:r>
              <a:rPr lang="en-GB" sz="2800" dirty="0">
                <a:solidFill>
                  <a:schemeClr val="bg1"/>
                </a:solidFill>
              </a:rPr>
              <a:t>Phone call/message or video to family and friends </a:t>
            </a:r>
          </a:p>
          <a:p>
            <a:pPr marL="285750" indent="-285750">
              <a:buFont typeface="Arial" panose="020B0604020202020204" pitchFamily="34" charset="0"/>
              <a:buChar char="•"/>
            </a:pPr>
            <a:r>
              <a:rPr lang="en-GB" sz="2800" dirty="0">
                <a:solidFill>
                  <a:schemeClr val="bg1"/>
                </a:solidFill>
              </a:rPr>
              <a:t>Video chat with family and friends </a:t>
            </a:r>
          </a:p>
          <a:p>
            <a:pPr marL="285750" indent="-285750">
              <a:buFont typeface="Arial" panose="020B0604020202020204" pitchFamily="34" charset="0"/>
              <a:buChar char="•"/>
            </a:pPr>
            <a:r>
              <a:rPr lang="en-GB" sz="2800" dirty="0">
                <a:solidFill>
                  <a:schemeClr val="bg1"/>
                </a:solidFill>
              </a:rPr>
              <a:t>Start a pen pall / email pal relationship as we are all going through the same trials rite now. </a:t>
            </a:r>
          </a:p>
          <a:p>
            <a:pPr marL="285750" indent="-285750">
              <a:buFont typeface="Arial" panose="020B0604020202020204" pitchFamily="34" charset="0"/>
              <a:buChar char="•"/>
            </a:pPr>
            <a:r>
              <a:rPr lang="en-GB" sz="2800" dirty="0">
                <a:solidFill>
                  <a:schemeClr val="bg1"/>
                </a:solidFill>
              </a:rPr>
              <a:t>Shared interests to talk about i.e. show have watch or book have read, pre plan so that you are able to have time out period and discuss what you thought about it</a:t>
            </a:r>
          </a:p>
          <a:p>
            <a:pPr marL="285750" indent="-285750">
              <a:buFont typeface="Arial" panose="020B0604020202020204" pitchFamily="34" charset="0"/>
              <a:buChar char="•"/>
            </a:pPr>
            <a:r>
              <a:rPr lang="en-GB" sz="2800" dirty="0">
                <a:solidFill>
                  <a:schemeClr val="bg1"/>
                </a:solidFill>
              </a:rPr>
              <a:t>Online clubs or forums to talk to others and share a common theme or interest</a:t>
            </a:r>
          </a:p>
          <a:p>
            <a:pPr marL="285750" indent="-285750">
              <a:buFont typeface="Arial" panose="020B0604020202020204" pitchFamily="34" charset="0"/>
              <a:buChar char="•"/>
            </a:pPr>
            <a:r>
              <a:rPr lang="en-GB" sz="2800" dirty="0">
                <a:solidFill>
                  <a:schemeClr val="bg1"/>
                </a:solidFill>
              </a:rPr>
              <a:t>STITC online quiz nights and services </a:t>
            </a:r>
          </a:p>
          <a:p>
            <a:endParaRPr lang="en-GB" dirty="0"/>
          </a:p>
        </p:txBody>
      </p:sp>
    </p:spTree>
    <p:extLst>
      <p:ext uri="{BB962C8B-B14F-4D97-AF65-F5344CB8AC3E}">
        <p14:creationId xmlns:p14="http://schemas.microsoft.com/office/powerpoint/2010/main" val="3461350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A7CB86-6FAC-45E9-80AB-6694FA35AD21}"/>
              </a:ext>
            </a:extLst>
          </p:cNvPr>
          <p:cNvSpPr>
            <a:spLocks noGrp="1"/>
          </p:cNvSpPr>
          <p:nvPr>
            <p:ph idx="1"/>
          </p:nvPr>
        </p:nvSpPr>
        <p:spPr>
          <a:xfrm>
            <a:off x="3476478" y="629871"/>
            <a:ext cx="5239043" cy="987913"/>
          </a:xfrm>
        </p:spPr>
        <p:txBody>
          <a:bodyPr>
            <a:normAutofit/>
          </a:bodyPr>
          <a:lstStyle/>
          <a:p>
            <a:pPr marL="0" indent="0">
              <a:buNone/>
            </a:pPr>
            <a:r>
              <a:rPr lang="en-GB" sz="4000" dirty="0">
                <a:solidFill>
                  <a:schemeClr val="bg1"/>
                </a:solidFill>
              </a:rPr>
              <a:t>Exercise </a:t>
            </a:r>
          </a:p>
        </p:txBody>
      </p:sp>
      <p:pic>
        <p:nvPicPr>
          <p:cNvPr id="4" name="Picture 3" descr="Image result for algee mental health">
            <a:extLst>
              <a:ext uri="{FF2B5EF4-FFF2-40B4-BE49-F238E27FC236}">
                <a16:creationId xmlns:a16="http://schemas.microsoft.com/office/drawing/2014/main" id="{8E74E14C-9F3C-412C-B86B-7D11E92360B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74388" y="170742"/>
            <a:ext cx="7272997" cy="6516516"/>
          </a:xfrm>
          <a:prstGeom prst="rect">
            <a:avLst/>
          </a:prstGeom>
          <a:noFill/>
          <a:ln>
            <a:noFill/>
          </a:ln>
        </p:spPr>
      </p:pic>
      <p:sp>
        <p:nvSpPr>
          <p:cNvPr id="2" name="TextBox 1">
            <a:extLst>
              <a:ext uri="{FF2B5EF4-FFF2-40B4-BE49-F238E27FC236}">
                <a16:creationId xmlns:a16="http://schemas.microsoft.com/office/drawing/2014/main" id="{DC67394F-4C50-4BD0-9097-D86063596B50}"/>
              </a:ext>
            </a:extLst>
          </p:cNvPr>
          <p:cNvSpPr txBox="1"/>
          <p:nvPr/>
        </p:nvSpPr>
        <p:spPr>
          <a:xfrm>
            <a:off x="196948" y="2630658"/>
            <a:ext cx="2147667" cy="2246769"/>
          </a:xfrm>
          <a:prstGeom prst="rect">
            <a:avLst/>
          </a:prstGeom>
          <a:noFill/>
        </p:spPr>
        <p:txBody>
          <a:bodyPr wrap="square" rtlCol="0">
            <a:spAutoFit/>
          </a:bodyPr>
          <a:lstStyle/>
          <a:p>
            <a:r>
              <a:rPr lang="en-GB" sz="2800" dirty="0">
                <a:solidFill>
                  <a:schemeClr val="bg1"/>
                </a:solidFill>
              </a:rPr>
              <a:t>Make sure you take your exercise each day of lockdown!!!!</a:t>
            </a:r>
          </a:p>
        </p:txBody>
      </p:sp>
    </p:spTree>
    <p:extLst>
      <p:ext uri="{BB962C8B-B14F-4D97-AF65-F5344CB8AC3E}">
        <p14:creationId xmlns:p14="http://schemas.microsoft.com/office/powerpoint/2010/main" val="3891921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34D66-BC78-407B-9393-897AEBB2D5A5}"/>
              </a:ext>
            </a:extLst>
          </p:cNvPr>
          <p:cNvSpPr>
            <a:spLocks noGrp="1"/>
          </p:cNvSpPr>
          <p:nvPr>
            <p:ph type="title"/>
          </p:nvPr>
        </p:nvSpPr>
        <p:spPr>
          <a:xfrm>
            <a:off x="2540391" y="392625"/>
            <a:ext cx="6688015" cy="1325563"/>
          </a:xfrm>
        </p:spPr>
        <p:txBody>
          <a:bodyPr>
            <a:normAutofit/>
          </a:bodyPr>
          <a:lstStyle/>
          <a:p>
            <a:r>
              <a:rPr lang="en-GB" sz="5400" b="1" u="sng" dirty="0">
                <a:solidFill>
                  <a:schemeClr val="bg1"/>
                </a:solidFill>
              </a:rPr>
              <a:t>Exercise </a:t>
            </a:r>
          </a:p>
        </p:txBody>
      </p:sp>
      <p:sp>
        <p:nvSpPr>
          <p:cNvPr id="3" name="Content Placeholder 2">
            <a:extLst>
              <a:ext uri="{FF2B5EF4-FFF2-40B4-BE49-F238E27FC236}">
                <a16:creationId xmlns:a16="http://schemas.microsoft.com/office/drawing/2014/main" id="{34A7CB86-6FAC-45E9-80AB-6694FA35AD21}"/>
              </a:ext>
            </a:extLst>
          </p:cNvPr>
          <p:cNvSpPr>
            <a:spLocks noGrp="1"/>
          </p:cNvSpPr>
          <p:nvPr>
            <p:ph idx="1"/>
          </p:nvPr>
        </p:nvSpPr>
        <p:spPr>
          <a:xfrm>
            <a:off x="838200" y="2141537"/>
            <a:ext cx="10515600" cy="4351338"/>
          </a:xfrm>
        </p:spPr>
        <p:txBody>
          <a:bodyPr>
            <a:normAutofit/>
          </a:bodyPr>
          <a:lstStyle/>
          <a:p>
            <a:pPr marL="0" indent="0">
              <a:buNone/>
            </a:pPr>
            <a:r>
              <a:rPr lang="en-GB" dirty="0">
                <a:solidFill>
                  <a:schemeClr val="bg1"/>
                </a:solidFill>
              </a:rPr>
              <a:t>Build physical activity into your daily routine, if possible. Exercising at home can be simple and there are options for most ages and abilities, such as:</a:t>
            </a:r>
          </a:p>
          <a:p>
            <a:pPr lvl="1"/>
            <a:r>
              <a:rPr lang="en-GB" dirty="0">
                <a:solidFill>
                  <a:schemeClr val="bg1"/>
                </a:solidFill>
              </a:rPr>
              <a:t>Clean your home </a:t>
            </a:r>
          </a:p>
          <a:p>
            <a:pPr lvl="1"/>
            <a:r>
              <a:rPr lang="en-GB" dirty="0">
                <a:solidFill>
                  <a:schemeClr val="bg1"/>
                </a:solidFill>
              </a:rPr>
              <a:t>Dance to music</a:t>
            </a:r>
          </a:p>
          <a:p>
            <a:pPr lvl="1"/>
            <a:r>
              <a:rPr lang="en-GB" dirty="0">
                <a:solidFill>
                  <a:schemeClr val="bg1"/>
                </a:solidFill>
              </a:rPr>
              <a:t>Go up and down stairs</a:t>
            </a:r>
          </a:p>
          <a:p>
            <a:pPr lvl="1"/>
            <a:r>
              <a:rPr lang="en-GB" dirty="0">
                <a:solidFill>
                  <a:schemeClr val="bg1"/>
                </a:solidFill>
              </a:rPr>
              <a:t>Online exercise workouts that you can follow</a:t>
            </a:r>
          </a:p>
          <a:p>
            <a:pPr lvl="1"/>
            <a:r>
              <a:rPr lang="en-GB" dirty="0">
                <a:solidFill>
                  <a:schemeClr val="bg1"/>
                </a:solidFill>
              </a:rPr>
              <a:t>Seated exercises </a:t>
            </a:r>
          </a:p>
          <a:p>
            <a:pPr lvl="1"/>
            <a:r>
              <a:rPr lang="en-GB" dirty="0">
                <a:solidFill>
                  <a:schemeClr val="bg1"/>
                </a:solidFill>
              </a:rPr>
              <a:t>Sit less – if you notice you’ve been sitting down for an hour, just getting up or changing position can help.</a:t>
            </a:r>
          </a:p>
          <a:p>
            <a:pPr lvl="1"/>
            <a:r>
              <a:rPr lang="en-GB" dirty="0">
                <a:solidFill>
                  <a:schemeClr val="bg1"/>
                </a:solidFill>
              </a:rPr>
              <a:t>Set exercise challenges or have a calendar you can tick off each day</a:t>
            </a:r>
          </a:p>
          <a:p>
            <a:endParaRPr lang="en-GB" dirty="0"/>
          </a:p>
        </p:txBody>
      </p:sp>
    </p:spTree>
    <p:extLst>
      <p:ext uri="{BB962C8B-B14F-4D97-AF65-F5344CB8AC3E}">
        <p14:creationId xmlns:p14="http://schemas.microsoft.com/office/powerpoint/2010/main" val="1462110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34D66-BC78-407B-9393-897AEBB2D5A5}"/>
              </a:ext>
            </a:extLst>
          </p:cNvPr>
          <p:cNvSpPr>
            <a:spLocks noGrp="1"/>
          </p:cNvSpPr>
          <p:nvPr>
            <p:ph type="title"/>
          </p:nvPr>
        </p:nvSpPr>
        <p:spPr>
          <a:xfrm>
            <a:off x="2540391" y="392625"/>
            <a:ext cx="6688015" cy="1325563"/>
          </a:xfrm>
        </p:spPr>
        <p:txBody>
          <a:bodyPr>
            <a:normAutofit/>
          </a:bodyPr>
          <a:lstStyle/>
          <a:p>
            <a:r>
              <a:rPr lang="en-GB" sz="5400" b="1" u="sng" dirty="0">
                <a:solidFill>
                  <a:schemeClr val="bg1"/>
                </a:solidFill>
              </a:rPr>
              <a:t>Ways to relax……</a:t>
            </a:r>
          </a:p>
        </p:txBody>
      </p:sp>
      <p:sp>
        <p:nvSpPr>
          <p:cNvPr id="3" name="Content Placeholder 2">
            <a:extLst>
              <a:ext uri="{FF2B5EF4-FFF2-40B4-BE49-F238E27FC236}">
                <a16:creationId xmlns:a16="http://schemas.microsoft.com/office/drawing/2014/main" id="{34A7CB86-6FAC-45E9-80AB-6694FA35AD21}"/>
              </a:ext>
            </a:extLst>
          </p:cNvPr>
          <p:cNvSpPr>
            <a:spLocks noGrp="1"/>
          </p:cNvSpPr>
          <p:nvPr>
            <p:ph idx="1"/>
          </p:nvPr>
        </p:nvSpPr>
        <p:spPr>
          <a:xfrm>
            <a:off x="838200" y="2141537"/>
            <a:ext cx="10515600" cy="4351338"/>
          </a:xfrm>
        </p:spPr>
        <p:txBody>
          <a:bodyPr>
            <a:normAutofit/>
          </a:bodyPr>
          <a:lstStyle/>
          <a:p>
            <a:r>
              <a:rPr lang="en-GB" dirty="0">
                <a:solidFill>
                  <a:schemeClr val="bg1"/>
                </a:solidFill>
              </a:rPr>
              <a:t>Arts and crafts, such as drawing, painting, collage, sewing, knitting, craft kits or upcycling</a:t>
            </a:r>
          </a:p>
          <a:p>
            <a:r>
              <a:rPr lang="en-GB" dirty="0">
                <a:solidFill>
                  <a:schemeClr val="bg1"/>
                </a:solidFill>
              </a:rPr>
              <a:t>DIY</a:t>
            </a:r>
          </a:p>
          <a:p>
            <a:r>
              <a:rPr lang="en-GB" dirty="0">
                <a:solidFill>
                  <a:schemeClr val="bg1"/>
                </a:solidFill>
              </a:rPr>
              <a:t>Mindfulness </a:t>
            </a:r>
          </a:p>
          <a:p>
            <a:r>
              <a:rPr lang="en-GB" dirty="0">
                <a:solidFill>
                  <a:schemeClr val="bg1"/>
                </a:solidFill>
              </a:rPr>
              <a:t>Playing musical instruments, singing or listening to music</a:t>
            </a:r>
          </a:p>
          <a:p>
            <a:r>
              <a:rPr lang="en-GB" dirty="0">
                <a:solidFill>
                  <a:schemeClr val="bg1"/>
                </a:solidFill>
              </a:rPr>
              <a:t>Writing or journaling</a:t>
            </a:r>
          </a:p>
          <a:p>
            <a:r>
              <a:rPr lang="en-GB" dirty="0">
                <a:solidFill>
                  <a:schemeClr val="bg1"/>
                </a:solidFill>
              </a:rPr>
              <a:t>Yoga / Meditation / Pilates</a:t>
            </a:r>
          </a:p>
          <a:p>
            <a:r>
              <a:rPr lang="en-GB" dirty="0">
                <a:solidFill>
                  <a:schemeClr val="bg1"/>
                </a:solidFill>
              </a:rPr>
              <a:t>Computing/Gaming </a:t>
            </a:r>
          </a:p>
          <a:p>
            <a:endParaRPr lang="en-GB" dirty="0"/>
          </a:p>
        </p:txBody>
      </p:sp>
    </p:spTree>
    <p:extLst>
      <p:ext uri="{BB962C8B-B14F-4D97-AF65-F5344CB8AC3E}">
        <p14:creationId xmlns:p14="http://schemas.microsoft.com/office/powerpoint/2010/main" val="108243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2D790CB-480A-4DB2-B313-E73120043CD1}"/>
              </a:ext>
            </a:extLst>
          </p:cNvPr>
          <p:cNvSpPr>
            <a:spLocks noGrp="1"/>
          </p:cNvSpPr>
          <p:nvPr>
            <p:ph idx="1"/>
          </p:nvPr>
        </p:nvSpPr>
        <p:spPr>
          <a:xfrm>
            <a:off x="477129" y="3615397"/>
            <a:ext cx="11353800" cy="2961884"/>
          </a:xfrm>
        </p:spPr>
        <p:txBody>
          <a:bodyPr/>
          <a:lstStyle/>
          <a:p>
            <a:r>
              <a:rPr lang="en-GB" dirty="0">
                <a:solidFill>
                  <a:schemeClr val="bg1"/>
                </a:solidFill>
              </a:rPr>
              <a:t>Anxiety is normal feeling that happens to us all. </a:t>
            </a:r>
          </a:p>
          <a:p>
            <a:r>
              <a:rPr lang="en-GB" dirty="0">
                <a:solidFill>
                  <a:schemeClr val="bg1"/>
                </a:solidFill>
              </a:rPr>
              <a:t>This is a signal to slow down and refocus </a:t>
            </a:r>
          </a:p>
          <a:p>
            <a:r>
              <a:rPr lang="en-GB" dirty="0">
                <a:solidFill>
                  <a:schemeClr val="bg1"/>
                </a:solidFill>
              </a:rPr>
              <a:t>This is how your body keeps you safe </a:t>
            </a:r>
          </a:p>
          <a:p>
            <a:r>
              <a:rPr lang="en-GB" dirty="0">
                <a:solidFill>
                  <a:schemeClr val="bg1"/>
                </a:solidFill>
              </a:rPr>
              <a:t>My mind is protecting me by setting limits </a:t>
            </a:r>
          </a:p>
          <a:p>
            <a:r>
              <a:rPr lang="en-GB" dirty="0">
                <a:solidFill>
                  <a:schemeClr val="bg1"/>
                </a:solidFill>
              </a:rPr>
              <a:t>The feeling is temporary and will pass</a:t>
            </a:r>
          </a:p>
        </p:txBody>
      </p:sp>
      <p:sp>
        <p:nvSpPr>
          <p:cNvPr id="7" name="Title 6">
            <a:extLst>
              <a:ext uri="{FF2B5EF4-FFF2-40B4-BE49-F238E27FC236}">
                <a16:creationId xmlns:a16="http://schemas.microsoft.com/office/drawing/2014/main" id="{2B1CE1FD-7506-4068-A3E1-C82CB233FC9F}"/>
              </a:ext>
            </a:extLst>
          </p:cNvPr>
          <p:cNvSpPr>
            <a:spLocks noGrp="1"/>
          </p:cNvSpPr>
          <p:nvPr>
            <p:ph type="title"/>
          </p:nvPr>
        </p:nvSpPr>
        <p:spPr>
          <a:xfrm>
            <a:off x="4228514" y="280719"/>
            <a:ext cx="3480582" cy="1325563"/>
          </a:xfrm>
        </p:spPr>
        <p:txBody>
          <a:bodyPr/>
          <a:lstStyle/>
          <a:p>
            <a:r>
              <a:rPr lang="en-GB" sz="4800" b="1" u="sng" dirty="0">
                <a:solidFill>
                  <a:schemeClr val="bg1"/>
                </a:solidFill>
              </a:rPr>
              <a:t>Anxiety</a:t>
            </a:r>
            <a:r>
              <a:rPr lang="en-GB" dirty="0"/>
              <a:t> </a:t>
            </a:r>
          </a:p>
        </p:txBody>
      </p:sp>
      <p:sp>
        <p:nvSpPr>
          <p:cNvPr id="9" name="Content Placeholder 4">
            <a:extLst>
              <a:ext uri="{FF2B5EF4-FFF2-40B4-BE49-F238E27FC236}">
                <a16:creationId xmlns:a16="http://schemas.microsoft.com/office/drawing/2014/main" id="{0F88064C-FE53-4411-98B9-F10A4DE2487A}"/>
              </a:ext>
            </a:extLst>
          </p:cNvPr>
          <p:cNvSpPr txBox="1">
            <a:spLocks/>
          </p:cNvSpPr>
          <p:nvPr/>
        </p:nvSpPr>
        <p:spPr>
          <a:xfrm>
            <a:off x="2261382" y="1573603"/>
            <a:ext cx="8852095" cy="1669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bg1"/>
                </a:solidFill>
              </a:rPr>
              <a:t>Anxiety can be helpful:</a:t>
            </a:r>
          </a:p>
          <a:p>
            <a:pPr marL="0" indent="0">
              <a:buNone/>
            </a:pPr>
            <a:r>
              <a:rPr lang="en-GB" dirty="0">
                <a:solidFill>
                  <a:schemeClr val="bg1"/>
                </a:solidFill>
              </a:rPr>
              <a:t>Motivates and prepares us to complete something we would not normally do – Fight or flight response</a:t>
            </a:r>
          </a:p>
        </p:txBody>
      </p:sp>
    </p:spTree>
    <p:extLst>
      <p:ext uri="{BB962C8B-B14F-4D97-AF65-F5344CB8AC3E}">
        <p14:creationId xmlns:p14="http://schemas.microsoft.com/office/powerpoint/2010/main" val="3902997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34D66-BC78-407B-9393-897AEBB2D5A5}"/>
              </a:ext>
            </a:extLst>
          </p:cNvPr>
          <p:cNvSpPr>
            <a:spLocks noGrp="1"/>
          </p:cNvSpPr>
          <p:nvPr>
            <p:ph type="title"/>
          </p:nvPr>
        </p:nvSpPr>
        <p:spPr>
          <a:xfrm>
            <a:off x="2751992" y="142040"/>
            <a:ext cx="6688015" cy="1325563"/>
          </a:xfrm>
        </p:spPr>
        <p:txBody>
          <a:bodyPr>
            <a:normAutofit fontScale="90000"/>
          </a:bodyPr>
          <a:lstStyle/>
          <a:p>
            <a:r>
              <a:rPr lang="en-GB" sz="5400" b="1" u="sng" dirty="0">
                <a:solidFill>
                  <a:schemeClr val="bg1"/>
                </a:solidFill>
              </a:rPr>
              <a:t>Box Breathing technique </a:t>
            </a:r>
          </a:p>
        </p:txBody>
      </p:sp>
      <p:sp>
        <p:nvSpPr>
          <p:cNvPr id="3" name="Content Placeholder 2">
            <a:extLst>
              <a:ext uri="{FF2B5EF4-FFF2-40B4-BE49-F238E27FC236}">
                <a16:creationId xmlns:a16="http://schemas.microsoft.com/office/drawing/2014/main" id="{34A7CB86-6FAC-45E9-80AB-6694FA35AD21}"/>
              </a:ext>
            </a:extLst>
          </p:cNvPr>
          <p:cNvSpPr>
            <a:spLocks noGrp="1"/>
          </p:cNvSpPr>
          <p:nvPr>
            <p:ph idx="1"/>
          </p:nvPr>
        </p:nvSpPr>
        <p:spPr>
          <a:xfrm>
            <a:off x="624402" y="2553571"/>
            <a:ext cx="4591929" cy="3499607"/>
          </a:xfrm>
        </p:spPr>
        <p:txBody>
          <a:bodyPr>
            <a:normAutofit/>
          </a:bodyPr>
          <a:lstStyle/>
          <a:p>
            <a:r>
              <a:rPr lang="en-GB" dirty="0">
                <a:solidFill>
                  <a:schemeClr val="bg1"/>
                </a:solidFill>
              </a:rPr>
              <a:t>This box breathing / Window technique is used by yogis, Navy Seals, police, first responders, and high performance athletes to calm the breath and focus the mind because it is such a powerful stress reliever.</a:t>
            </a:r>
          </a:p>
          <a:p>
            <a:endParaRPr lang="en-GB" dirty="0">
              <a:solidFill>
                <a:schemeClr val="bg1"/>
              </a:solidFill>
            </a:endParaRPr>
          </a:p>
        </p:txBody>
      </p:sp>
      <p:pic>
        <p:nvPicPr>
          <p:cNvPr id="1028" name="Picture 4">
            <a:extLst>
              <a:ext uri="{FF2B5EF4-FFF2-40B4-BE49-F238E27FC236}">
                <a16:creationId xmlns:a16="http://schemas.microsoft.com/office/drawing/2014/main" id="{3BFB772A-7FDF-4FE4-913E-A2784C8D84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5670" y="1748750"/>
            <a:ext cx="5216330" cy="510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7057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A82FF996D80B409BF1B75544AA860F" ma:contentTypeVersion="8" ma:contentTypeDescription="Create a new document." ma:contentTypeScope="" ma:versionID="3f16daf8e2ff03a9ddaca23d7b9ccb5c">
  <xsd:schema xmlns:xsd="http://www.w3.org/2001/XMLSchema" xmlns:xs="http://www.w3.org/2001/XMLSchema" xmlns:p="http://schemas.microsoft.com/office/2006/metadata/properties" xmlns:ns2="9983c5be-6942-4a08-9ad0-c7ea8db96e7c" xmlns:ns3="6a376e66-5d28-4e0c-aed8-d8d32cfed160" targetNamespace="http://schemas.microsoft.com/office/2006/metadata/properties" ma:root="true" ma:fieldsID="dd11b0a945d0509e2449e225f5163239" ns2:_="" ns3:_="">
    <xsd:import namespace="9983c5be-6942-4a08-9ad0-c7ea8db96e7c"/>
    <xsd:import namespace="6a376e66-5d28-4e0c-aed8-d8d32cfed1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83c5be-6942-4a08-9ad0-c7ea8db96e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376e66-5d28-4e0c-aed8-d8d32cfed16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50D86A-B0EC-4F1D-A504-25DCF91AD40F}">
  <ds:schemaRefs>
    <ds:schemaRef ds:uri="http://www.w3.org/XML/1998/namespace"/>
    <ds:schemaRef ds:uri="http://schemas.microsoft.com/office/infopath/2007/PartnerControls"/>
    <ds:schemaRef ds:uri="http://purl.org/dc/elements/1.1/"/>
    <ds:schemaRef ds:uri="http://schemas.microsoft.com/office/2006/metadata/properties"/>
    <ds:schemaRef ds:uri="9983c5be-6942-4a08-9ad0-c7ea8db96e7c"/>
    <ds:schemaRef ds:uri="http://purl.org/dc/terms/"/>
    <ds:schemaRef ds:uri="http://schemas.openxmlformats.org/package/2006/metadata/core-properties"/>
    <ds:schemaRef ds:uri="http://schemas.microsoft.com/office/2006/documentManagement/types"/>
    <ds:schemaRef ds:uri="6a376e66-5d28-4e0c-aed8-d8d32cfed160"/>
    <ds:schemaRef ds:uri="http://purl.org/dc/dcmitype/"/>
  </ds:schemaRefs>
</ds:datastoreItem>
</file>

<file path=customXml/itemProps2.xml><?xml version="1.0" encoding="utf-8"?>
<ds:datastoreItem xmlns:ds="http://schemas.openxmlformats.org/officeDocument/2006/customXml" ds:itemID="{7D13092A-11F8-4991-A6C5-114E7F0E44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83c5be-6942-4a08-9ad0-c7ea8db96e7c"/>
    <ds:schemaRef ds:uri="6a376e66-5d28-4e0c-aed8-d8d32cfed1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4BEBF5-53D8-4593-A311-F9AFF84BA6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4335</TotalTime>
  <Words>1467</Words>
  <Application>Microsoft Office PowerPoint</Application>
  <PresentationFormat>Widescreen</PresentationFormat>
  <Paragraphs>173</Paragraphs>
  <Slides>20</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Helvetica</vt:lpstr>
      <vt:lpstr>office theme</vt:lpstr>
      <vt:lpstr>PowerPoint Presentation</vt:lpstr>
      <vt:lpstr>Self isolation for CORONA-V</vt:lpstr>
      <vt:lpstr>Self isolation for CORONA-V</vt:lpstr>
      <vt:lpstr>PowerPoint Presentation</vt:lpstr>
      <vt:lpstr>PowerPoint Presentation</vt:lpstr>
      <vt:lpstr>Exercise </vt:lpstr>
      <vt:lpstr>Ways to relax……</vt:lpstr>
      <vt:lpstr>Anxiety </vt:lpstr>
      <vt:lpstr>Box Breathing technique </vt:lpstr>
      <vt:lpstr>Traffic light technique  </vt:lpstr>
      <vt:lpstr>5 Senses Grounding exercise </vt:lpstr>
      <vt:lpstr>Adjust your focus </vt:lpstr>
      <vt:lpstr>Wellbeing Top Tips </vt:lpstr>
      <vt:lpstr>Helpful resources: </vt:lpstr>
      <vt:lpstr>PowerPoint Presentation</vt:lpstr>
      <vt:lpstr>PowerPoint Presentation</vt:lpstr>
      <vt:lpstr>Self Help Resources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Challinor</dc:creator>
  <cp:lastModifiedBy>Sophie Challinor</cp:lastModifiedBy>
  <cp:revision>58</cp:revision>
  <dcterms:created xsi:type="dcterms:W3CDTF">2013-07-15T20:26:40Z</dcterms:created>
  <dcterms:modified xsi:type="dcterms:W3CDTF">2020-04-30T10:14:29Z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0x010100B5A82FF996D80B409BF1B75544AA860F</vt:lpwstr>
  </property>
</Properties>
</file>